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4175" r:id="rId1"/>
  </p:sldMasterIdLst>
  <p:notesMasterIdLst>
    <p:notesMasterId r:id="rId2"/>
  </p:notesMasterIdLst>
  <p:handoutMasterIdLst>
    <p:handoutMasterId r:id="rId3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</p:sldIdLst>
  <p:sldSz cx="9144000" cy="6858000" type="screen4x3"/>
  <p:notesSz cx="6797675" cy="99266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1400" b="1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0" hangingPunct="1">
      <a:defRPr kumimoji="1" sz="1400" b="1" kern="1200">
        <a:solidFill>
          <a:schemeClr val="tx1"/>
        </a:solidFill>
        <a:latin typeface="굴림"/>
        <a:ea typeface="굴림"/>
        <a:cs typeface="+mn-cs"/>
      </a:defRPr>
    </a:lvl6pPr>
    <a:lvl7pPr marL="2743200" algn="l" defTabSz="914400" rtl="0" eaLnBrk="1" latinLnBrk="0" hangingPunct="1">
      <a:defRPr kumimoji="1" sz="1400" b="1" kern="1200">
        <a:solidFill>
          <a:schemeClr val="tx1"/>
        </a:solidFill>
        <a:latin typeface="굴림"/>
        <a:ea typeface="굴림"/>
        <a:cs typeface="+mn-cs"/>
      </a:defRPr>
    </a:lvl7pPr>
    <a:lvl8pPr marL="3200400" algn="l" defTabSz="914400" rtl="0" eaLnBrk="1" latinLnBrk="0" hangingPunct="1">
      <a:defRPr kumimoji="1" sz="1400" b="1" kern="1200">
        <a:solidFill>
          <a:schemeClr val="tx1"/>
        </a:solidFill>
        <a:latin typeface="굴림"/>
        <a:ea typeface="굴림"/>
        <a:cs typeface="+mn-cs"/>
      </a:defRPr>
    </a:lvl8pPr>
    <a:lvl9pPr marL="3657600" algn="l" defTabSz="914400" rtl="0" eaLnBrk="1" latinLnBrk="0" hangingPunct="1">
      <a:defRPr kumimoji="1" sz="1400" b="1" kern="1200">
        <a:solidFill>
          <a:schemeClr val="tx1"/>
        </a:solidFill>
        <a:latin typeface="굴림"/>
        <a:ea typeface="굴림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scaleToFitPaper="1"/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snapVertSplitter="1" horzBarState="maximized">
    <p:restoredLeft sz="19212"/>
    <p:restoredTop sz="92574"/>
  </p:normalViewPr>
  <p:slideViewPr>
    <p:cSldViewPr>
      <p:cViewPr varScale="1">
        <p:scale>
          <a:sx n="100" d="100"/>
          <a:sy n="100" d="100"/>
        </p:scale>
        <p:origin x="-1228" y="-120"/>
      </p:cViewPr>
      <p:guideLst>
        <p:guide orient="horz" pos="2156"/>
        <p:guide pos="28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gridSpacing cx="36004" cy="36004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7.xml"  /><Relationship Id="rId11" Type="http://schemas.openxmlformats.org/officeDocument/2006/relationships/slide" Target="slides/slide8.xml"  /><Relationship Id="rId12" Type="http://schemas.openxmlformats.org/officeDocument/2006/relationships/slide" Target="slides/slide9.xml"  /><Relationship Id="rId13" Type="http://schemas.openxmlformats.org/officeDocument/2006/relationships/slide" Target="slides/slide10.xml"  /><Relationship Id="rId14" Type="http://schemas.openxmlformats.org/officeDocument/2006/relationships/slide" Target="slides/slide11.xml"  /><Relationship Id="rId15" Type="http://schemas.openxmlformats.org/officeDocument/2006/relationships/slide" Target="slides/slide12.xml"  /><Relationship Id="rId16" Type="http://schemas.openxmlformats.org/officeDocument/2006/relationships/slide" Target="slides/slide13.xml"  /><Relationship Id="rId17" Type="http://schemas.openxmlformats.org/officeDocument/2006/relationships/slide" Target="slides/slide14.xml"  /><Relationship Id="rId18" Type="http://schemas.openxmlformats.org/officeDocument/2006/relationships/slide" Target="slides/slide15.xml"  /><Relationship Id="rId19" Type="http://schemas.openxmlformats.org/officeDocument/2006/relationships/slide" Target="slides/slide16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7.xml"  /><Relationship Id="rId21" Type="http://schemas.openxmlformats.org/officeDocument/2006/relationships/slide" Target="slides/slide18.xml"  /><Relationship Id="rId22" Type="http://schemas.openxmlformats.org/officeDocument/2006/relationships/slide" Target="slides/slide19.xml"  /><Relationship Id="rId23" Type="http://schemas.openxmlformats.org/officeDocument/2006/relationships/slide" Target="slides/slide20.xml"  /><Relationship Id="rId24" Type="http://schemas.openxmlformats.org/officeDocument/2006/relationships/slide" Target="slides/slide21.xml"  /><Relationship Id="rId25" Type="http://schemas.openxmlformats.org/officeDocument/2006/relationships/slide" Target="slides/slide22.xml"  /><Relationship Id="rId26" Type="http://schemas.openxmlformats.org/officeDocument/2006/relationships/slide" Target="slides/slide23.xml"  /><Relationship Id="rId27" Type="http://schemas.openxmlformats.org/officeDocument/2006/relationships/slide" Target="slides/slide24.xml"  /><Relationship Id="rId28" Type="http://schemas.openxmlformats.org/officeDocument/2006/relationships/slide" Target="slides/slide25.xml"  /><Relationship Id="rId29" Type="http://schemas.openxmlformats.org/officeDocument/2006/relationships/slide" Target="slides/slide26.xml"  /><Relationship Id="rId3" Type="http://schemas.openxmlformats.org/officeDocument/2006/relationships/handoutMaster" Target="handoutMasters/handoutMaster1.xml"  /><Relationship Id="rId30" Type="http://schemas.openxmlformats.org/officeDocument/2006/relationships/slide" Target="slides/slide27.xml"  /><Relationship Id="rId31" Type="http://schemas.openxmlformats.org/officeDocument/2006/relationships/slide" Target="slides/slide28.xml"  /><Relationship Id="rId32" Type="http://schemas.openxmlformats.org/officeDocument/2006/relationships/slide" Target="slides/slide29.xml"  /><Relationship Id="rId33" Type="http://schemas.openxmlformats.org/officeDocument/2006/relationships/slide" Target="slides/slide30.xml"  /><Relationship Id="rId34" Type="http://schemas.openxmlformats.org/officeDocument/2006/relationships/slide" Target="slides/slide31.xml"  /><Relationship Id="rId35" Type="http://schemas.openxmlformats.org/officeDocument/2006/relationships/slide" Target="slides/slide32.xml"  /><Relationship Id="rId36" Type="http://schemas.openxmlformats.org/officeDocument/2006/relationships/slide" Target="slides/slide33.xml"  /><Relationship Id="rId37" Type="http://schemas.openxmlformats.org/officeDocument/2006/relationships/slide" Target="slides/slide34.xml"  /><Relationship Id="rId38" Type="http://schemas.openxmlformats.org/officeDocument/2006/relationships/slide" Target="slides/slide35.xml"  /><Relationship Id="rId39" Type="http://schemas.openxmlformats.org/officeDocument/2006/relationships/slide" Target="slides/slide36.xml"  /><Relationship Id="rId4" Type="http://schemas.openxmlformats.org/officeDocument/2006/relationships/slide" Target="slides/slide1.xml"  /><Relationship Id="rId40" Type="http://schemas.openxmlformats.org/officeDocument/2006/relationships/slide" Target="slides/slide37.xml"  /><Relationship Id="rId41" Type="http://schemas.openxmlformats.org/officeDocument/2006/relationships/slide" Target="slides/slide38.xml"  /><Relationship Id="rId42" Type="http://schemas.openxmlformats.org/officeDocument/2006/relationships/slide" Target="slides/slide39.xml"  /><Relationship Id="rId43" Type="http://schemas.openxmlformats.org/officeDocument/2006/relationships/slide" Target="slides/slide40.xml"  /><Relationship Id="rId44" Type="http://schemas.openxmlformats.org/officeDocument/2006/relationships/slide" Target="slides/slide41.xml"  /><Relationship Id="rId45" Type="http://schemas.openxmlformats.org/officeDocument/2006/relationships/slide" Target="slides/slide42.xml"  /><Relationship Id="rId46" Type="http://schemas.openxmlformats.org/officeDocument/2006/relationships/slide" Target="slides/slide43.xml"  /><Relationship Id="rId47" Type="http://schemas.openxmlformats.org/officeDocument/2006/relationships/slide" Target="slides/slide44.xml"  /><Relationship Id="rId48" Type="http://schemas.openxmlformats.org/officeDocument/2006/relationships/slide" Target="slides/slide45.xml"  /><Relationship Id="rId49" Type="http://schemas.openxmlformats.org/officeDocument/2006/relationships/slide" Target="slides/slide46.xml"  /><Relationship Id="rId5" Type="http://schemas.openxmlformats.org/officeDocument/2006/relationships/slide" Target="slides/slide2.xml"  /><Relationship Id="rId50" Type="http://schemas.openxmlformats.org/officeDocument/2006/relationships/slide" Target="slides/slide47.xml"  /><Relationship Id="rId51" Type="http://schemas.openxmlformats.org/officeDocument/2006/relationships/slide" Target="slides/slide48.xml"  /><Relationship Id="rId52" Type="http://schemas.openxmlformats.org/officeDocument/2006/relationships/presProps" Target="presProps.xml"  /><Relationship Id="rId53" Type="http://schemas.openxmlformats.org/officeDocument/2006/relationships/viewProps" Target="viewProps.xml"  /><Relationship Id="rId54" Type="http://schemas.openxmlformats.org/officeDocument/2006/relationships/theme" Target="theme/theme1.xml"  /><Relationship Id="rId55" Type="http://schemas.openxmlformats.org/officeDocument/2006/relationships/tableStyles" Target="tableStyles.xml"  /><Relationship Id="rId6" Type="http://schemas.openxmlformats.org/officeDocument/2006/relationships/slide" Target="slides/slide3.xml"  /><Relationship Id="rId7" Type="http://schemas.openxmlformats.org/officeDocument/2006/relationships/slide" Target="slides/slide4.xml"  /><Relationship Id="rId8" Type="http://schemas.openxmlformats.org/officeDocument/2006/relationships/slide" Target="slides/slide5.xml"  /><Relationship Id="rId9" Type="http://schemas.openxmlformats.org/officeDocument/2006/relationships/slide" Target="slides/slide6.xml"  /></Relationships>
</file>

<file path=ppt/handoutMasters/_rels/handout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handoutMasters/handoutMaster1.xml><?xml version="1.0" encoding="utf-8"?>
<p:handout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 lvl="0">
              <a:defRPr/>
            </a:pPr>
            <a:fld id="{436A8452-F657-413F-B183-44161408AE7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2119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 lvl="0">
              <a:defRPr/>
            </a:pPr>
            <a:fld id="{C8C750D9-F7C4-420A-8C46-4646CDE5BCF9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48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C8C750D9-F7C4-420A-8C46-4646CDE5BCF9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슬라이드 이미지 개체 틀 1"/>
          <p:cNvSpPr>
            <a:spLocks noGrp="1" noRot="1" noChangeAspect="1" noTextEdit="1"/>
          </p:cNvSpPr>
          <p:nvPr>
            <p:ph type="sldImg" idx="0"/>
          </p:nvPr>
        </p:nvSpPr>
        <p:spPr>
          <a:ln/>
        </p:spPr>
      </p:sp>
      <p:sp>
        <p:nvSpPr>
          <p:cNvPr id="6963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963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defRPr/>
            </a:pPr>
            <a:fld id="{F82EC683-E44E-4315-83FE-A35B73440959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1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 rot="0"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/>
            <p:nvPr/>
          </p:nvGrpSpPr>
          <p:grpSpPr>
            <a:xfrm rot="0"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lang="ko-KR" alt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lang="ko-KR" alt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0"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lang="ko-KR" alt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txBody>
              <a:bodyPr wrap="none" anchor="ctr"/>
              <a:lstStyle/>
              <a:p>
                <a:pPr lvl="0">
                  <a:defRPr/>
                </a:pPr>
                <a:endParaRPr lang="ko-KR" alt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</p:spPr>
          <p:txBody>
            <a:bodyPr wrap="none" anchor="ctr"/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none" anchor="ctr"/>
            <a:lstStyle/>
            <a:p>
              <a:pPr lvl="0">
                <a:defRPr/>
              </a:pPr>
              <a:endParaRPr lang="ko-KR" alt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/>
            <a:p>
              <a:pPr lvl="0">
                <a:defRPr/>
              </a:pPr>
              <a:endParaRPr lang="ko-KR" altLang="en-US"/>
            </a:p>
          </p:txBody>
        </p:sp>
      </p:grpSp>
      <p:sp>
        <p:nvSpPr>
          <p:cNvPr id="79884" name="Rectangle 12"/>
          <p:cNvSpPr>
            <a:spLocks noGrp="1" noChangeArrowheads="1"/>
          </p:cNvSpPr>
          <p:nvPr>
            <p:ph type="ctrTitle" idx="0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7988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/>
              <a:buNone/>
              <a:defRPr/>
            </a:lvl1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  <a:endParaRPr lang="ko-KR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>
              <a:defRPr/>
            </a:pPr>
            <a:fld id="{D9A9FB96-2B05-419C-AFF0-4F4768DE0837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세로 본문" type="vertTx" preserve="1">
  <p:cSld name="제목 및 세로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5CD2E900-E109-4658-8DE7-CB5ABCCD6CF1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idx="0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32FAF493-2257-479A-BD0A-DCFA48BF6BF4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0"/>
          </p:nvPr>
        </p:nvSpPr>
        <p:spPr>
          <a:xfrm>
            <a:off x="1150938" y="214313"/>
            <a:ext cx="7804150" cy="5918200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F52EC63E-F304-4DF1-9839-4844AA3CFC32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252047" y="210411"/>
            <a:ext cx="7424895" cy="415498"/>
          </a:xfrm>
          <a:prstGeom prst="rect">
            <a:avLst/>
          </a:prstGeom>
          <a:noFill/>
        </p:spPr>
        <p:txBody>
          <a:bodyPr rtlCol="0">
            <a:spAutoFit/>
            <a:scene3d>
              <a:camera prst="orthographicFront"/>
              <a:lightRig rig="threePt" dir="t"/>
            </a:scene3d>
            <a:sp3d>
              <a:bevelT w="0" h="0"/>
              <a:contourClr>
                <a:srgbClr val="2C3D6E"/>
              </a:contourClr>
            </a:sp3d>
          </a:bodyPr>
          <a:lstStyle>
            <a:lvl1pPr marL="0" algn="l" defTabSz="914400" rtl="0" eaLnBrk="1" fontAlgn="base" latinLnBrk="1" hangingPunct="1">
              <a:spcBef>
                <a:spcPct val="0"/>
              </a:spcBef>
              <a:spcAft>
                <a:spcPct val="0"/>
              </a:spcAft>
              <a:defRPr lang="ko-KR" altLang="en-US" sz="2100" b="1" kern="1200" spc="-60" baseline="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186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DB3C4D-3287-4BD6-948C-3BE2484A8DAD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2499855"/>
      </p:ext>
    </p:extLst>
  </p:cSld>
  <p:clrMapOvr>
    <a:masterClrMapping/>
  </p:clrMapOvr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A2DAE9B5-00F3-4158-8F76-05834203154C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내용 2개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3B17184E-116D-4DA4-B103-0332BFAC5979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064171D6-1D52-4A18-BACF-817BEE167DC9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9AEDB5F5-5FD7-44F9-B486-95F13B8D7202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06126-4273-4778-A170-C7D404BE2D6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2335708"/>
      </p:ext>
    </p:extLst>
  </p:cSld>
  <p:clrMapOvr>
    <a:masterClrMapping/>
  </p:clrMapOvr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내용 및 설명" type="objTx" preserve="1">
  <p:cSld name="내용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D8C98E8A-FE78-438F-B39B-2295E34690F0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D11852C3-6290-49D8-BE39-6C38401A9990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slideLayout" Target="../slideLayouts/slideLayout13.xml"  /><Relationship Id="rId14" Type="http://schemas.openxmlformats.org/officeDocument/2006/relationships/theme" Target="../theme/theme1.xml"  /><Relationship Id="rId15" Type="http://schemas.openxmlformats.org/officeDocument/2006/relationships/image" Target="../media/image1.jpeg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7885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b="0"/>
            </a:lvl1pPr>
          </a:lstStyle>
          <a:p>
            <a:endParaRPr lang="en-US" altLang="ko-KR"/>
          </a:p>
        </p:txBody>
      </p:sp>
      <p:sp>
        <p:nvSpPr>
          <p:cNvPr id="7886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b="0"/>
            </a:lvl1pPr>
          </a:lstStyle>
          <a:p>
            <a:endParaRPr lang="en-US" altLang="ko-KR"/>
          </a:p>
        </p:txBody>
      </p:sp>
      <p:sp>
        <p:nvSpPr>
          <p:cNvPr id="7886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b="0"/>
            </a:lvl1pPr>
          </a:lstStyle>
          <a:p>
            <a:fld id="{538ED597-ED20-42AA-9BBA-0D9BC1762325}" type="slidenum">
              <a:rPr lang="en-US" altLang="ko-KR"/>
              <a:pPr/>
              <a:t>‹#›</a:t>
            </a:fld>
            <a:endParaRPr lang="en-US" altLang="ko-KR"/>
          </a:p>
        </p:txBody>
      </p:sp>
      <p:pic>
        <p:nvPicPr>
          <p:cNvPr id="1031" name="Picture 14" descr="sub copy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  <p:sldLayoutId id="2147484174" r:id="rId13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7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4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5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6.png"  /><Relationship Id="rId3" Type="http://schemas.openxmlformats.org/officeDocument/2006/relationships/image" Target="../media/image10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7.png"  /><Relationship Id="rId3" Type="http://schemas.openxmlformats.org/officeDocument/2006/relationships/hyperlink" Target="https://sciencej1.cafe24.com/html5/spectrum/spectrum.html" TargetMode="External"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hyperlink" Target="https://sciencelove.com/1155" TargetMode="External" /><Relationship Id="rId3" Type="http://schemas.openxmlformats.org/officeDocument/2006/relationships/image" Target="../media/image18.png"  /><Relationship Id="rId4" Type="http://schemas.openxmlformats.org/officeDocument/2006/relationships/image" Target="../media/image19.png"  /><Relationship Id="rId5" Type="http://schemas.openxmlformats.org/officeDocument/2006/relationships/image" Target="../media/image20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1.png"  /><Relationship Id="rId3" Type="http://schemas.openxmlformats.org/officeDocument/2006/relationships/hyperlink" Target="https://youtu.be/6MhLSnasBwA" TargetMode="External"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2.png"  /><Relationship Id="rId3" Type="http://schemas.openxmlformats.org/officeDocument/2006/relationships/image" Target="../media/image23.png"  /><Relationship Id="rId4" Type="http://schemas.openxmlformats.org/officeDocument/2006/relationships/hyperlink" Target="https://sciencelove.com/2583" TargetMode="External"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hyperlink" Target="https://sciencelove.com/2583" TargetMode="External" /><Relationship Id="rId3" Type="http://schemas.openxmlformats.org/officeDocument/2006/relationships/image" Target="../media/image24.png"  /><Relationship Id="rId4" Type="http://schemas.openxmlformats.org/officeDocument/2006/relationships/image" Target="../media/image25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hyperlink" Target="https://sciencelove.com/2583" TargetMode="External" /><Relationship Id="rId3" Type="http://schemas.openxmlformats.org/officeDocument/2006/relationships/image" Target="../media/image26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7.png"  /><Relationship Id="rId3" Type="http://schemas.openxmlformats.org/officeDocument/2006/relationships/image" Target="../media/image28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9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0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1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2.png"  /><Relationship Id="rId3" Type="http://schemas.openxmlformats.org/officeDocument/2006/relationships/image" Target="../media/image33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hyperlink" Target="https://sciencelove.com/2607" TargetMode="External" /><Relationship Id="rId3" Type="http://schemas.openxmlformats.org/officeDocument/2006/relationships/image" Target="../media/image34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5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7.png"  /><Relationship Id="rId3" Type="http://schemas.openxmlformats.org/officeDocument/2006/relationships/image" Target="../media/image38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9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0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1.pn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2.png"  /><Relationship Id="rId3" Type="http://schemas.openxmlformats.org/officeDocument/2006/relationships/hyperlink" Target="https://sciencelove.com/2583" TargetMode="External"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3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4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5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6.pn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hyperlink" Target="https://sciencelove.com/2583" TargetMode="External" /><Relationship Id="rId3" Type="http://schemas.openxmlformats.org/officeDocument/2006/relationships/image" Target="../media/image47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.png"  /><Relationship Id="rId3" Type="http://schemas.openxmlformats.org/officeDocument/2006/relationships/image" Target="../media/image6.pn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8.pn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9.pn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0.pn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hyperlink" Target="https://youtu.be/hRb2aasfU4s" TargetMode="External" /><Relationship Id="rId3" Type="http://schemas.openxmlformats.org/officeDocument/2006/relationships/image" Target="../media/image51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54.pn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5.png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hyperlink" Target="https://youtu.be/zI-IQnuGPaw" TargetMode="External" /><Relationship Id="rId3" Type="http://schemas.openxmlformats.org/officeDocument/2006/relationships/image" Target="../media/image56.png"  /><Relationship Id="rId4" Type="http://schemas.openxmlformats.org/officeDocument/2006/relationships/image" Target="../media/image57.png"  /></Relationships>
</file>

<file path=ppt/slides/_rels/slide4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8.png"  /></Relationships>
</file>

<file path=ppt/slides/_rels/slide4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48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7.xml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7.png"  /><Relationship Id="rId3" Type="http://schemas.openxmlformats.org/officeDocument/2006/relationships/image" Target="../media/image8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9.png"  /><Relationship Id="rId3" Type="http://schemas.openxmlformats.org/officeDocument/2006/relationships/image" Target="../media/image10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1.png"  /><Relationship Id="rId3" Type="http://schemas.openxmlformats.org/officeDocument/2006/relationships/image" Target="../media/image12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3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part5"/>
          <p:cNvPicPr>
            <a:picLocks noChangeAspect="1" noChangeArrowheads="1"/>
          </p:cNvPicPr>
          <p:nvPr/>
        </p:nvPicPr>
        <p:blipFill rotWithShape="1">
          <a:blip r:embed="rId3"/>
          <a:srcRect l="8960" b="8960"/>
          <a:stretch>
            <a:fillRect/>
          </a:stretch>
        </p:blipFill>
        <p:spPr>
          <a:xfrm>
            <a:off x="0" y="19275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1" name="TextBox 5"/>
          <p:cNvSpPr txBox="1">
            <a:spLocks noChangeArrowheads="1"/>
          </p:cNvSpPr>
          <p:nvPr/>
        </p:nvSpPr>
        <p:spPr>
          <a:xfrm>
            <a:off x="179388" y="500063"/>
            <a:ext cx="6880225" cy="39338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/>
                <a:ea typeface="굴림"/>
              </a:defRPr>
            </a:lvl1pPr>
            <a:lvl2pPr>
              <a:defRPr kumimoji="1" sz="2800">
                <a:solidFill>
                  <a:schemeClr val="tx1"/>
                </a:solidFill>
                <a:latin typeface="Arial"/>
                <a:ea typeface="굴림"/>
              </a:defRPr>
            </a:lvl2pPr>
            <a:lvl3pPr>
              <a:defRPr kumimoji="1" sz="2400">
                <a:solidFill>
                  <a:schemeClr val="tx1"/>
                </a:solidFill>
                <a:latin typeface="Arial"/>
                <a:ea typeface="굴림"/>
              </a:defRPr>
            </a:lvl3pPr>
            <a:lvl4pPr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4pPr>
            <a:lvl5pPr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9pPr>
          </a:lstStyle>
          <a:p>
            <a:pPr lvl="0">
              <a:defRPr/>
            </a:pPr>
            <a:endParaRPr lang="en-US" altLang="ko-KR" sz="2000">
              <a:latin typeface="굴림"/>
            </a:endParaRPr>
          </a:p>
        </p:txBody>
      </p:sp>
      <p:sp>
        <p:nvSpPr>
          <p:cNvPr id="4102" name="가로 글상자 4101"/>
          <p:cNvSpPr txBox="1"/>
          <p:nvPr/>
        </p:nvSpPr>
        <p:spPr>
          <a:xfrm>
            <a:off x="395536" y="1988840"/>
            <a:ext cx="8424936" cy="6991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xmlns:mc="http://schemas.openxmlformats.org/markup-compatibility/2006" xmlns:hp="http://schemas.haansoft.com/office/presentation/8.0" lang="ko-KR" altLang="en-US" sz="4000" mc:Ignorable="hp" hp:hslEmbossed="0">
                <a:ln w="12700" cap="flat" cmpd="sng" algn="ctr">
                  <a:gradFill flip="xy" rotWithShape="1">
                    <a:gsLst>
                      <a:gs pos="0">
                        <a:schemeClr val="tx1"/>
                      </a:gs>
                      <a:gs pos="100000">
                        <a:schemeClr val="accent3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w="med" len="med"/>
                  <a:tailEnd w="med" len="med"/>
                </a:ln>
                <a:solidFill>
                  <a:schemeClr val="accent2"/>
                </a:solidFill>
                <a:effectLst>
                  <a:outerShdw blurRad="63500" dist="31750" dir="16200000" rotWithShape="0">
                    <a:schemeClr val="tx1"/>
                  </a:outerShdw>
                </a:effectLst>
              </a:rPr>
              <a:t>택배박스를 활용한 초간단 과학 실험</a:t>
            </a:r>
            <a:endParaRPr xmlns:mc="http://schemas.openxmlformats.org/markup-compatibility/2006" xmlns:hp="http://schemas.haansoft.com/office/presentation/8.0" lang="ko-KR" altLang="en-US" sz="4000" mc:Ignorable="hp" hp:hslEmbossed="0">
              <a:ln w="12700" cap="flat" cmpd="sng" algn="ctr">
                <a:gradFill flip="xy" rotWithShape="1">
                  <a:gsLst>
                    <a:gs pos="0">
                      <a:schemeClr val="tx1"/>
                    </a:gs>
                    <a:gs pos="100000">
                      <a:schemeClr val="accent3"/>
                    </a:gs>
                  </a:gsLst>
                  <a:lin ang="5400000" scaled="0"/>
                  <a:tileRect/>
                </a:gradFill>
                <a:prstDash val="solid"/>
                <a:round/>
                <a:headEnd w="med" len="med"/>
                <a:tailEnd w="med" len="med"/>
              </a:ln>
              <a:solidFill>
                <a:schemeClr val="accent2"/>
              </a:solidFill>
              <a:effectLst>
                <a:outerShdw blurRad="63500" dist="31750" dir="16200000" rotWithShape="0">
                  <a:schemeClr val="tx1"/>
                </a:outerShdw>
              </a:effectLst>
            </a:endParaRPr>
          </a:p>
        </p:txBody>
      </p:sp>
      <p:sp>
        <p:nvSpPr>
          <p:cNvPr id="4103" name="가로 글상자 4102"/>
          <p:cNvSpPr txBox="1"/>
          <p:nvPr/>
        </p:nvSpPr>
        <p:spPr>
          <a:xfrm>
            <a:off x="2375756" y="4725144"/>
            <a:ext cx="4608512" cy="52141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2900">
                <a:ln w="12700" cap="flat" cmpd="sng" algn="ctr">
                  <a:gradFill flip="xy" rotWithShape="1">
                    <a:gsLst>
                      <a:gs pos="0">
                        <a:schemeClr val="tx1"/>
                      </a:gs>
                      <a:gs pos="100000">
                        <a:schemeClr val="accent3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w="med" len="med"/>
                  <a:tailEnd w="med" len="med"/>
                </a:ln>
                <a:solidFill>
                  <a:schemeClr val="bg1"/>
                </a:solidFill>
                <a:effectLst>
                  <a:outerShdw blurRad="63500" dist="31750" dir="16200000" rotWithShape="0">
                    <a:schemeClr val="tx1"/>
                  </a:outerShdw>
                </a:effectLst>
              </a:rPr>
              <a:t>이천사동중학교</a:t>
            </a:r>
            <a:r>
              <a:rPr lang="ko-KR" altLang="en-US" sz="2900"/>
              <a:t> </a:t>
            </a:r>
            <a:r>
              <a:rPr lang="ko-KR" altLang="en-US" sz="2900">
                <a:ln w="12700" cap="flat" cmpd="sng" algn="ctr">
                  <a:gradFill flip="xy" rotWithShape="1">
                    <a:gsLst>
                      <a:gs pos="0">
                        <a:schemeClr val="tx1"/>
                      </a:gs>
                      <a:gs pos="100000">
                        <a:schemeClr val="accent3"/>
                      </a:gs>
                    </a:gsLst>
                    <a:lin ang="5400000" scaled="0"/>
                    <a:tileRect/>
                  </a:gradFill>
                  <a:prstDash val="solid"/>
                  <a:round/>
                  <a:headEnd w="med" len="med"/>
                  <a:tailEnd w="med" len="med"/>
                </a:ln>
                <a:solidFill>
                  <a:schemeClr val="bg1"/>
                </a:solidFill>
                <a:effectLst>
                  <a:outerShdw blurRad="63500" dist="31750" dir="16200000" rotWithShape="0">
                    <a:schemeClr val="tx1"/>
                  </a:outerShdw>
                </a:effectLst>
              </a:rPr>
              <a:t>김정식</a:t>
            </a:r>
            <a:endParaRPr lang="ko-KR" altLang="en-US" sz="2900">
              <a:ln w="12700" cap="flat" cmpd="sng" algn="ctr">
                <a:gradFill flip="xy" rotWithShape="1">
                  <a:gsLst>
                    <a:gs pos="0">
                      <a:schemeClr val="tx1"/>
                    </a:gs>
                    <a:gs pos="100000">
                      <a:schemeClr val="accent3"/>
                    </a:gs>
                  </a:gsLst>
                  <a:lin ang="5400000" scaled="0"/>
                  <a:tileRect/>
                </a:gradFill>
                <a:prstDash val="solid"/>
                <a:round/>
                <a:headEnd w="med" len="med"/>
                <a:tailEnd w="med" len="med"/>
              </a:ln>
              <a:solidFill>
                <a:schemeClr val="bg1"/>
              </a:solidFill>
              <a:effectLst>
                <a:outerShdw blurRad="63500" dist="31750" dir="16200000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3.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분광필름 종류에 따라 관찰되는 정도가 다름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43000" y="5122138"/>
            <a:ext cx="9001000" cy="17358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700">
                <a:solidFill>
                  <a:srgbClr val="000000"/>
                </a:solidFill>
                <a:effectLst/>
              </a:rPr>
              <a:t>1000line</a:t>
            </a:r>
            <a:r>
              <a:rPr lang="ko-KR" altLang="en-US" sz="2700">
                <a:solidFill>
                  <a:srgbClr val="000000"/>
                </a:solidFill>
                <a:effectLst/>
              </a:rPr>
              <a:t> 회절필름 </a:t>
            </a:r>
            <a:r>
              <a:rPr lang="en-US" altLang="ko-KR" sz="2700">
                <a:solidFill>
                  <a:srgbClr val="000000"/>
                </a:solidFill>
                <a:effectLst/>
              </a:rPr>
              <a:t>:</a:t>
            </a:r>
            <a:r>
              <a:rPr lang="ko-KR" altLang="en-US" sz="2700">
                <a:solidFill>
                  <a:srgbClr val="000000"/>
                </a:solidFill>
                <a:effectLst/>
              </a:rPr>
              <a:t> 분광능력은 좋으나 슬릿구멍으로 부터 너무 먼 거리에 생겨 관찰하기 안 좋음</a:t>
            </a:r>
            <a:r>
              <a:rPr lang="en-US" altLang="ko-KR" sz="2700">
                <a:solidFill>
                  <a:srgbClr val="000000"/>
                </a:solidFill>
                <a:effectLst/>
              </a:rPr>
              <a:t>.</a:t>
            </a:r>
            <a:endParaRPr lang="en-US" altLang="ko-KR" sz="27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700">
                <a:solidFill>
                  <a:srgbClr val="000000"/>
                </a:solidFill>
                <a:effectLst/>
              </a:rPr>
              <a:t>무지개 회절 필름 </a:t>
            </a:r>
            <a:r>
              <a:rPr lang="en-US" altLang="ko-KR" sz="2700">
                <a:solidFill>
                  <a:srgbClr val="000000"/>
                </a:solidFill>
                <a:effectLst/>
              </a:rPr>
              <a:t>:</a:t>
            </a:r>
            <a:r>
              <a:rPr lang="ko-KR" altLang="en-US" sz="2700">
                <a:solidFill>
                  <a:srgbClr val="000000"/>
                </a:solidFill>
                <a:effectLst/>
              </a:rPr>
              <a:t> 사방으로 스펙트럼이 생김</a:t>
            </a:r>
            <a:endParaRPr lang="en-US" altLang="ko-KR" sz="27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700">
                <a:solidFill>
                  <a:srgbClr val="000000"/>
                </a:solidFill>
                <a:effectLst/>
              </a:rPr>
              <a:t>500line </a:t>
            </a:r>
            <a:r>
              <a:rPr lang="ko-KR" altLang="en-US" sz="2700">
                <a:solidFill>
                  <a:srgbClr val="000000"/>
                </a:solidFill>
                <a:effectLst/>
              </a:rPr>
              <a:t>회절필름 </a:t>
            </a:r>
            <a:r>
              <a:rPr lang="en-US" altLang="ko-KR" sz="2700">
                <a:solidFill>
                  <a:srgbClr val="000000"/>
                </a:solidFill>
                <a:effectLst/>
              </a:rPr>
              <a:t>:</a:t>
            </a:r>
            <a:r>
              <a:rPr lang="ko-KR" altLang="en-US" sz="2700">
                <a:solidFill>
                  <a:srgbClr val="000000"/>
                </a:solidFill>
                <a:effectLst/>
              </a:rPr>
              <a:t> 분광능력은 떨어지지만 관찰하기 편함</a:t>
            </a:r>
            <a:r>
              <a:rPr lang="en-US" altLang="ko-KR" sz="2700">
                <a:solidFill>
                  <a:srgbClr val="000000"/>
                </a:solidFill>
                <a:effectLst/>
              </a:rPr>
              <a:t>.</a:t>
            </a:r>
            <a:endParaRPr lang="en-US" altLang="ko-KR" sz="27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관찰하기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42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1115616" y="1484784"/>
            <a:ext cx="7056784" cy="367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4.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선스펙트럼 관찰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관찰하기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>
          <a:xfrm>
            <a:off x="374148" y="5239249"/>
            <a:ext cx="8769852" cy="13691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marL="0" lvl="0" indent="0" algn="just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선 스펙트럼 광원장치를 이용하면 다양한 원소들의 선스펙트럼 관찰이 가능하다</a:t>
            </a:r>
            <a:r>
              <a: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.</a:t>
            </a: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굴림"/>
              <a:ea typeface="굴림"/>
              <a:cs typeface="굴림"/>
            </a:endParaRPr>
          </a:p>
          <a:p>
            <a:pPr marL="0" lvl="0" indent="0" algn="just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광원이 어둡기 때문에 암실에서 실험하는 것이 좋다</a:t>
            </a:r>
            <a:r>
              <a: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.</a:t>
            </a:r>
            <a:endPara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굴림"/>
              <a:ea typeface="굴림"/>
              <a:cs typeface="굴림"/>
            </a:endParaRPr>
          </a:p>
        </p:txBody>
      </p:sp>
      <p:pic>
        <p:nvPicPr>
          <p:cNvPr id="45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1727684" y="1501267"/>
            <a:ext cx="5400040" cy="3855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5.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선스펙트럼 관찰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5239249"/>
            <a:ext cx="8769852" cy="13691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선스펙트럼 광원장치가 없으면 형광등 관찰하면 된다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형광등도 없는 경우 빛의 삼원색 합성장치를 이용해서 선스펙트럼 관찰이 가능하다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관찰하기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4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262522" y="1566862"/>
            <a:ext cx="5657850" cy="3724274"/>
          </a:xfrm>
          <a:prstGeom prst="rect">
            <a:avLst/>
          </a:prstGeom>
        </p:spPr>
      </p:pic>
      <p:pic>
        <p:nvPicPr>
          <p:cNvPr id="43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87624" y="3148558"/>
            <a:ext cx="1971675" cy="215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6.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분광기 프로그램 관찰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5239249"/>
            <a:ext cx="8769852" cy="13691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분광기 프로그램을 실행시키고 관찰하면 눈에 보이는 색과 분광기로 본 색이 다르다는 걸 알 수 있다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분광기를 이용하면 포함된 색을 정확하게 알 수 있다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관찰하기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42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1195731" y="1805940"/>
            <a:ext cx="6004560" cy="3246120"/>
          </a:xfrm>
          <a:prstGeom prst="rect">
            <a:avLst/>
          </a:prstGeom>
        </p:spPr>
      </p:pic>
      <p:sp>
        <p:nvSpPr>
          <p:cNvPr id="44" name=""/>
          <p:cNvSpPr txBox="1"/>
          <p:nvPr/>
        </p:nvSpPr>
        <p:spPr>
          <a:xfrm>
            <a:off x="935596" y="1458325"/>
            <a:ext cx="4204094" cy="314491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863600" indent="-8636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EN-US" sz="1200" b="0" i="0" u="sng" strike="noStrike" spc="-70" mc:Ignorable="hp" hp:hslEmbossed="0">
                <a:solidFill>
                  <a:srgbClr val="0000ff"/>
                </a:solidFill>
                <a:latin typeface="HY헤드라인M"/>
                <a:ea typeface="HY헤드라인M"/>
                <a:hlinkClick r:id="rId3"/>
              </a:rPr>
              <a:t>https://sciencej1.cafe24.com/html5/spectrum/spectrum.html</a:t>
            </a:r>
            <a:endParaRPr xmlns:mc="http://schemas.openxmlformats.org/markup-compatibility/2006" xmlns:hp="http://schemas.haansoft.com/office/presentation/8.0" lang="EN-US" sz="1200" b="0" i="0" u="sng" strike="noStrike" spc="-70" mc:Ignorable="hp" hp:hslEmbossed="0">
              <a:solidFill>
                <a:srgbClr val="0000f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7.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색팽이 프로그램 관찰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3" y="4909448"/>
            <a:ext cx="8769852" cy="17959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빛이 삼원색 원리를 색팽이에 적용</a:t>
            </a: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색팽이 합성 색이 제대로 안 나타나는 이유</a:t>
            </a: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분광기로 보면 같은색이지만 밝기가 어두워서 눈으로 보일 때는 다른 색처럼 느껴짐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관찰하기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44" name=""/>
          <p:cNvSpPr txBox="1"/>
          <p:nvPr/>
        </p:nvSpPr>
        <p:spPr>
          <a:xfrm>
            <a:off x="935596" y="1458325"/>
            <a:ext cx="2299094" cy="314491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863600" indent="-8636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EN-US" sz="1200" b="1" i="0" u="sng" strike="noStrike" mc:Ignorable="hp" hp:hslEmbossed="0">
                <a:hlinkClick r:id="rId2"/>
              </a:rPr>
              <a:t>https://sciencelove.com/1155</a:t>
            </a:r>
            <a:endParaRPr xmlns:mc="http://schemas.openxmlformats.org/markup-compatibility/2006" xmlns:hp="http://schemas.haansoft.com/office/presentation/8.0" lang="EN-US" sz="1200" b="0" i="0" u="sng" strike="noStrike" spc="-70" mc:Ignorable="hp" hp:hslEmbossed="0">
              <a:solidFill>
                <a:srgbClr val="0000ff"/>
              </a:solidFill>
              <a:latin typeface="HY헤드라인M"/>
              <a:ea typeface="HY헤드라인M"/>
            </a:endParaRPr>
          </a:p>
        </p:txBody>
      </p:sp>
      <p:pic>
        <p:nvPicPr>
          <p:cNvPr id="46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50127" y="1880828"/>
            <a:ext cx="5013960" cy="1828800"/>
          </a:xfrm>
          <a:prstGeom prst="rect">
            <a:avLst/>
          </a:prstGeom>
        </p:spPr>
      </p:pic>
      <p:pic>
        <p:nvPicPr>
          <p:cNvPr id="45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2375756" y="3429000"/>
            <a:ext cx="4852670" cy="1380236"/>
          </a:xfrm>
          <a:prstGeom prst="rect">
            <a:avLst/>
          </a:prstGeom>
        </p:spPr>
      </p:pic>
      <p:pic>
        <p:nvPicPr>
          <p:cNvPr id="47" name=""/>
          <p:cNvPicPr/>
          <p:nvPr/>
        </p:nvPicPr>
        <p:blipFill rotWithShape="1">
          <a:blip r:embed="rId5">
            <a:lum/>
          </a:blip>
          <a:srcRect/>
          <a:stretch>
            <a:fillRect/>
          </a:stretch>
        </p:blipFill>
        <p:spPr>
          <a:xfrm>
            <a:off x="4875149" y="1774444"/>
            <a:ext cx="4268851" cy="1654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1. 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손 분광기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7" y="5293166"/>
            <a:ext cx="8769852" cy="13724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원리만 알면 손으로도 분광기를 만들 수 있다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손을 주먹을 쥐고 망원경 처럼 만든 후 분광필름을 붙이면 손이 분광통 역할을 해서 분광기가 만들어 진다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ko-KR" altLang="en-US"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다양한 분광기 만들기 </a:t>
            </a:r>
            <a:r>
              <a:rPr lang="en-US" altLang="ko-KR" sz="3000">
                <a:solidFill>
                  <a:schemeClr val="accent6"/>
                </a:solidFill>
              </a:rPr>
              <a:t>-</a:t>
            </a:r>
            <a:r>
              <a:rPr lang="ko-KR" altLang="en-US" sz="3000">
                <a:solidFill>
                  <a:schemeClr val="accent6"/>
                </a:solidFill>
              </a:rPr>
              <a:t> 응용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45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504108" y="2299712"/>
            <a:ext cx="8100340" cy="2677460"/>
          </a:xfrm>
          <a:prstGeom prst="rect">
            <a:avLst/>
          </a:prstGeom>
        </p:spPr>
      </p:pic>
      <p:sp>
        <p:nvSpPr>
          <p:cNvPr id="47" name=""/>
          <p:cNvSpPr/>
          <p:nvPr/>
        </p:nvSpPr>
        <p:spPr>
          <a:xfrm>
            <a:off x="395536" y="1657179"/>
            <a:ext cx="3373755" cy="367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algn="l">
              <a:defRPr/>
            </a:pPr>
            <a:r>
              <a:rPr xmlns:mc="http://schemas.openxmlformats.org/markup-compatibility/2006" xmlns:hp="http://schemas.haansoft.com/office/presentation/8.0" sz="1800" b="0" i="0" strike="noStrike" mc:Ignorable="hp" hp:hslEmbossed="0">
                <a:solidFill>
                  <a:srgbClr val="000000">
                    <a:alpha val="100000"/>
                  </a:srgbClr>
                </a:solidFill>
                <a:latin typeface="Arial"/>
                <a:ea typeface="굴림"/>
                <a:hlinkClick r:id="rId3"/>
              </a:rPr>
              <a:t>https://youtu.be/6MhLSnasBwA</a:t>
            </a:r>
            <a:endParaRPr xmlns:mc="http://schemas.openxmlformats.org/markup-compatibility/2006" xmlns:hp="http://schemas.haansoft.com/office/presentation/8.0" sz="1800" b="0" i="0" strike="noStrike" mc:Ignorable="hp" hp:hslEmbossed="0">
              <a:solidFill>
                <a:srgbClr val="000000">
                  <a:alpha val="100000"/>
                </a:srgbClr>
              </a:solidFill>
              <a:latin typeface="Arial"/>
              <a:ea typeface="굴림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2. 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스마트폰 분광기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7" y="5293166"/>
            <a:ext cx="8769852" cy="13724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분광기를 작게 만들어 스마트폰을 통해 관찰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고무줄을 이용하여 스마트폰에 연결해서 관찰해 보자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위 링크에 가면 설계도를 다운 받을 수 있다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댜양한 분광기 만들기 </a:t>
            </a:r>
            <a:r>
              <a:rPr lang="en-US" altLang="ko-KR" sz="3000">
                <a:solidFill>
                  <a:schemeClr val="accent6"/>
                </a:solidFill>
              </a:rPr>
              <a:t>-</a:t>
            </a:r>
            <a:r>
              <a:rPr lang="ko-KR" altLang="en-US" sz="3000">
                <a:solidFill>
                  <a:schemeClr val="accent6"/>
                </a:solidFill>
              </a:rPr>
              <a:t> 응용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42" name=""/>
          <p:cNvPicPr/>
          <p:nvPr/>
        </p:nvPicPr>
        <p:blipFill rotWithShape="1">
          <a:blip r:embed="rId2">
            <a:lum/>
          </a:blip>
          <a:srcRect t="13140" b="21850"/>
          <a:stretch>
            <a:fillRect/>
          </a:stretch>
        </p:blipFill>
        <p:spPr>
          <a:xfrm>
            <a:off x="522974" y="1901758"/>
            <a:ext cx="4913122" cy="1779270"/>
          </a:xfrm>
          <a:prstGeom prst="rect">
            <a:avLst/>
          </a:prstGeom>
        </p:spPr>
      </p:pic>
      <p:pic>
        <p:nvPicPr>
          <p:cNvPr id="43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383868" y="3284984"/>
            <a:ext cx="4786122" cy="1710563"/>
          </a:xfrm>
          <a:prstGeom prst="rect">
            <a:avLst/>
          </a:prstGeom>
        </p:spPr>
      </p:pic>
      <p:sp>
        <p:nvSpPr>
          <p:cNvPr id="44" name=""/>
          <p:cNvSpPr txBox="1"/>
          <p:nvPr/>
        </p:nvSpPr>
        <p:spPr>
          <a:xfrm>
            <a:off x="719572" y="1412389"/>
            <a:ext cx="4572000" cy="433556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EN-US" b="1" i="0" u="sng" strike="noStrike" mc:Ignorable="hp" hp:hslEmbossed="0">
                <a:solidFill>
                  <a:srgbClr val="0000ff"/>
                </a:solidFill>
                <a:latin typeface="한양신명조"/>
                <a:ea typeface="한양신명조"/>
                <a:hlinkClick r:id="rId4"/>
              </a:rPr>
              <a:t>https://sciencelove.com/2583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3. CD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로 만든 곽티슈 분광기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5661248"/>
            <a:ext cx="8769852" cy="9471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집에 있는 곽티슈 통으로 만들 수 있다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분광필름이 없으면 공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CD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를 벗겨서 만들어도 된다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댜양한 분광기 만들기 </a:t>
            </a:r>
            <a:r>
              <a:rPr lang="en-US" altLang="ko-KR" sz="3000">
                <a:solidFill>
                  <a:schemeClr val="accent6"/>
                </a:solidFill>
              </a:rPr>
              <a:t>-</a:t>
            </a:r>
            <a:r>
              <a:rPr lang="ko-KR" altLang="en-US" sz="3000">
                <a:solidFill>
                  <a:schemeClr val="accent6"/>
                </a:solidFill>
              </a:rPr>
              <a:t> 응용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44" name=""/>
          <p:cNvSpPr txBox="1"/>
          <p:nvPr/>
        </p:nvSpPr>
        <p:spPr>
          <a:xfrm>
            <a:off x="719572" y="1412389"/>
            <a:ext cx="4572000" cy="433556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EN-US" b="1" i="0" u="sng" strike="noStrike" mc:Ignorable="hp" hp:hslEmbossed="0">
                <a:solidFill>
                  <a:srgbClr val="0000ff"/>
                </a:solidFill>
                <a:latin typeface="한양신명조"/>
                <a:ea typeface="한양신명조"/>
                <a:hlinkClick r:id="rId2"/>
              </a:rPr>
              <a:t>https://sciencelove.com/</a:t>
            </a:r>
            <a:r>
              <a:rPr xmlns:mc="http://schemas.openxmlformats.org/markup-compatibility/2006" xmlns:hp="http://schemas.haansoft.com/office/presentation/8.0" lang="en-US" altLang="ko-KR" b="1" i="0" u="sng" strike="noStrike" mc:Ignorable="hp" hp:hslEmbossed="0">
                <a:solidFill>
                  <a:srgbClr val="0000ff"/>
                </a:solidFill>
                <a:latin typeface="한양신명조"/>
                <a:ea typeface="한양신명조"/>
                <a:hlinkClick r:id="rId2"/>
              </a:rPr>
              <a:t>1872</a:t>
            </a:r>
            <a:endParaRPr xmlns:mc="http://schemas.openxmlformats.org/markup-compatibility/2006" xmlns:hp="http://schemas.haansoft.com/office/presentation/8.0" lang="EN-US" b="1" i="0" u="sng" strike="noStrike" mc:Ignorable="hp" hp:hslEmbossed="0">
              <a:solidFill>
                <a:srgbClr val="0000ff"/>
              </a:solidFill>
              <a:latin typeface="한양신명조"/>
              <a:ea typeface="한양신명조"/>
            </a:endParaRPr>
          </a:p>
        </p:txBody>
      </p:sp>
      <p:pic>
        <p:nvPicPr>
          <p:cNvPr id="45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23528" y="1988840"/>
            <a:ext cx="4464496" cy="3275049"/>
          </a:xfrm>
          <a:prstGeom prst="rect">
            <a:avLst/>
          </a:prstGeom>
        </p:spPr>
      </p:pic>
      <p:pic>
        <p:nvPicPr>
          <p:cNvPr id="46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665692" y="2600908"/>
            <a:ext cx="4190784" cy="292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1. 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준비물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5293538"/>
            <a:ext cx="8769852" cy="13758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sz="2800"/>
              <a:t>택배박스</a:t>
            </a:r>
            <a:r>
              <a:rPr lang="EN-US" sz="2800"/>
              <a:t>(A</a:t>
            </a:r>
            <a:r>
              <a:rPr sz="2800"/>
              <a:t>형</a:t>
            </a:r>
            <a:r>
              <a:rPr lang="en-US" altLang="ko-KR" sz="2800"/>
              <a:t>D</a:t>
            </a:r>
            <a:r>
              <a:rPr sz="2800"/>
              <a:t>골</a:t>
            </a:r>
            <a:r>
              <a:rPr lang="EN-US" sz="2800"/>
              <a:t>180x100x100mm), </a:t>
            </a:r>
            <a:r>
              <a:rPr sz="2800"/>
              <a:t>고무줄 </a:t>
            </a:r>
            <a:r>
              <a:rPr lang="EN-US" sz="2800"/>
              <a:t>2</a:t>
            </a:r>
            <a:r>
              <a:rPr sz="2800"/>
              <a:t>개</a:t>
            </a:r>
            <a:r>
              <a:rPr lang="EN-US" sz="2800"/>
              <a:t>, </a:t>
            </a:r>
            <a:r>
              <a:rPr sz="2800"/>
              <a:t>나무젓가락</a:t>
            </a:r>
            <a:r>
              <a:rPr lang="EN-US" sz="2800"/>
              <a:t>(20cm</a:t>
            </a:r>
            <a:r>
              <a:rPr sz="2800"/>
              <a:t>이상</a:t>
            </a:r>
            <a:r>
              <a:rPr lang="EN-US" sz="2800"/>
              <a:t>), </a:t>
            </a:r>
            <a:r>
              <a:rPr sz="2800"/>
              <a:t>일회용숟가락</a:t>
            </a:r>
            <a:r>
              <a:rPr lang="EN-US" sz="2800"/>
              <a:t>(</a:t>
            </a:r>
            <a:r>
              <a:rPr sz="2800"/>
              <a:t>길이 </a:t>
            </a:r>
            <a:r>
              <a:rPr lang="EN-US" sz="2800"/>
              <a:t>17cm</a:t>
            </a:r>
            <a:r>
              <a:rPr sz="2800"/>
              <a:t>이상</a:t>
            </a:r>
            <a:r>
              <a:rPr lang="EN-US" sz="2800"/>
              <a:t>), </a:t>
            </a:r>
            <a:r>
              <a:rPr sz="2800"/>
              <a:t>더블크립집게</a:t>
            </a:r>
            <a:r>
              <a:rPr lang="EN-US" sz="2800"/>
              <a:t>(</a:t>
            </a:r>
            <a:r>
              <a:rPr sz="2800"/>
              <a:t>특대형</a:t>
            </a:r>
            <a:r>
              <a:rPr lang="EN-US" sz="2800"/>
              <a:t>, 50cm), </a:t>
            </a:r>
            <a:r>
              <a:rPr sz="2800"/>
              <a:t>가위</a:t>
            </a:r>
            <a:r>
              <a:rPr lang="EN-US" sz="2800"/>
              <a:t>, </a:t>
            </a:r>
            <a:r>
              <a:rPr sz="2800"/>
              <a:t>테이프</a:t>
            </a:r>
            <a:r>
              <a:rPr lang="ko-KR" altLang="en-US" sz="2800"/>
              <a:t> 준비</a:t>
            </a:r>
            <a:endParaRPr lang="ko-KR" altLang="en-US" sz="2800"/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투석기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44" name=""/>
          <p:cNvSpPr txBox="1"/>
          <p:nvPr/>
        </p:nvSpPr>
        <p:spPr>
          <a:xfrm>
            <a:off x="719572" y="1412389"/>
            <a:ext cx="4572000" cy="433556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EN-US" b="1" i="0" u="sng" strike="noStrike" mc:Ignorable="hp" hp:hslEmbossed="0">
                <a:solidFill>
                  <a:srgbClr val="0000ff"/>
                </a:solidFill>
                <a:latin typeface="한양신명조"/>
                <a:ea typeface="한양신명조"/>
                <a:hlinkClick r:id="rId2"/>
              </a:rPr>
              <a:t>https://sciencelove.com/</a:t>
            </a:r>
            <a:r>
              <a:rPr xmlns:mc="http://schemas.openxmlformats.org/markup-compatibility/2006" xmlns:hp="http://schemas.haansoft.com/office/presentation/8.0" lang="en-US" altLang="ko-KR" b="1" i="0" u="sng" strike="noStrike" mc:Ignorable="hp" hp:hslEmbossed="0">
                <a:solidFill>
                  <a:srgbClr val="0000ff"/>
                </a:solidFill>
                <a:latin typeface="한양신명조"/>
                <a:ea typeface="한양신명조"/>
                <a:hlinkClick r:id="rId2"/>
              </a:rPr>
              <a:t>2622</a:t>
            </a:r>
            <a:endParaRPr xmlns:mc="http://schemas.openxmlformats.org/markup-compatibility/2006" xmlns:hp="http://schemas.haansoft.com/office/presentation/8.0" lang="en-US" altLang="ko-KR" b="1" i="0" u="sng" strike="noStrike" mc:Ignorable="hp" hp:hslEmbossed="0">
              <a:solidFill>
                <a:srgbClr val="0000ff"/>
              </a:solidFill>
              <a:latin typeface="한양신명조"/>
              <a:ea typeface="한양신명조"/>
            </a:endParaRPr>
          </a:p>
        </p:txBody>
      </p:sp>
      <p:pic>
        <p:nvPicPr>
          <p:cNvPr id="47" name=""/>
          <p:cNvPicPr/>
          <p:nvPr/>
        </p:nvPicPr>
        <p:blipFill rotWithShape="1">
          <a:blip r:embed="rId3">
            <a:lum/>
          </a:blip>
          <a:srcRect t="8060"/>
          <a:stretch>
            <a:fillRect/>
          </a:stretch>
        </p:blipFill>
        <p:spPr>
          <a:xfrm>
            <a:off x="1187624" y="1916832"/>
            <a:ext cx="6156684" cy="3278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1. 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일회용 숟가락에 고무줄 연결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5293538"/>
            <a:ext cx="8769852" cy="1372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더블크립집게에 숟가락을 넣는다</a:t>
            </a:r>
            <a:r>
              <a:rPr lang="en-US" altLang="ko-KR" sz="2800"/>
              <a:t>.</a:t>
            </a:r>
            <a:endParaRPr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고무줄을 이용하여 연결한다</a:t>
            </a:r>
            <a:r>
              <a:rPr lang="en-US" altLang="ko-KR" sz="2800"/>
              <a:t>.</a:t>
            </a:r>
            <a:endParaRPr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나무젓가락을 사이에 끼운다</a:t>
            </a:r>
            <a:r>
              <a:rPr lang="en-US" altLang="ko-KR" sz="2800"/>
              <a:t>.</a:t>
            </a:r>
            <a:endParaRPr sz="2800"/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투석기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4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43358" y="2744924"/>
            <a:ext cx="7849121" cy="2559690"/>
          </a:xfrm>
          <a:prstGeom prst="rect">
            <a:avLst/>
          </a:prstGeom>
        </p:spPr>
      </p:pic>
      <p:pic>
        <p:nvPicPr>
          <p:cNvPr id="49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99592" y="1484784"/>
            <a:ext cx="4267200" cy="115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1.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준비물 확인하기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518672" y="5408074"/>
            <a:ext cx="8769852" cy="13622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준비물 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: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 </a:t>
            </a:r>
            <a:r>
              <a:rPr sz="2800">
                <a:solidFill>
                  <a:srgbClr val="000000"/>
                </a:solidFill>
                <a:cs typeface="휴먼명조"/>
              </a:rPr>
              <a:t>택배박스</a:t>
            </a:r>
            <a:r>
              <a:rPr lang="EN-US" sz="2800">
                <a:solidFill>
                  <a:srgbClr val="000000"/>
                </a:solidFill>
                <a:cs typeface="휴먼명조"/>
              </a:rPr>
              <a:t>(A</a:t>
            </a:r>
            <a:r>
              <a:rPr sz="2800">
                <a:solidFill>
                  <a:srgbClr val="000000"/>
                </a:solidFill>
                <a:cs typeface="휴먼명조"/>
              </a:rPr>
              <a:t>형</a:t>
            </a:r>
            <a:r>
              <a:rPr lang="EN-US" sz="2800">
                <a:solidFill>
                  <a:srgbClr val="000000"/>
                </a:solidFill>
                <a:cs typeface="휴먼명조"/>
              </a:rPr>
              <a:t>B</a:t>
            </a:r>
            <a:r>
              <a:rPr sz="2800">
                <a:solidFill>
                  <a:srgbClr val="000000"/>
                </a:solidFill>
                <a:cs typeface="휴먼명조"/>
              </a:rPr>
              <a:t>골</a:t>
            </a:r>
            <a:r>
              <a:rPr lang="en-US" altLang="ko-KR" sz="2800">
                <a:solidFill>
                  <a:srgbClr val="000000"/>
                </a:solidFill>
                <a:cs typeface="휴먼명조"/>
              </a:rPr>
              <a:t>18</a:t>
            </a:r>
            <a:r>
              <a:rPr lang="EN-US" sz="2800">
                <a:solidFill>
                  <a:srgbClr val="000000"/>
                </a:solidFill>
                <a:cs typeface="휴먼명조"/>
              </a:rPr>
              <a:t>0x100x100mm), </a:t>
            </a:r>
            <a:endParaRPr lang="EN-US" sz="2800">
              <a:solidFill>
                <a:srgbClr val="000000"/>
              </a:solidFill>
              <a:cs typeface="휴먼명조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cs typeface="휴먼명조"/>
              </a:rPr>
              <a:t>           </a:t>
            </a:r>
            <a:r>
              <a:rPr sz="2800">
                <a:solidFill>
                  <a:srgbClr val="000000"/>
                </a:solidFill>
                <a:cs typeface="휴먼명조"/>
              </a:rPr>
              <a:t>분광필름</a:t>
            </a:r>
            <a:r>
              <a:rPr lang="EN-US" sz="2800">
                <a:solidFill>
                  <a:srgbClr val="000000"/>
                </a:solidFill>
                <a:cs typeface="휴먼명조"/>
              </a:rPr>
              <a:t>(500line</a:t>
            </a:r>
            <a:r>
              <a:rPr sz="2800">
                <a:solidFill>
                  <a:srgbClr val="000000"/>
                </a:solidFill>
                <a:cs typeface="휴먼명조"/>
              </a:rPr>
              <a:t>추천</a:t>
            </a:r>
            <a:r>
              <a:rPr lang="EN-US" sz="2800">
                <a:solidFill>
                  <a:srgbClr val="000000"/>
                </a:solidFill>
                <a:cs typeface="휴먼명조"/>
              </a:rPr>
              <a:t>) </a:t>
            </a:r>
            <a:endParaRPr lang="EN-US" sz="2800">
              <a:solidFill>
                <a:srgbClr val="000000"/>
              </a:solidFill>
              <a:cs typeface="휴먼명조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cs typeface="휴먼명조"/>
              </a:rPr>
              <a:t>           </a:t>
            </a:r>
            <a:r>
              <a:rPr sz="2800">
                <a:solidFill>
                  <a:srgbClr val="000000"/>
                </a:solidFill>
                <a:cs typeface="휴먼명조"/>
              </a:rPr>
              <a:t>칼</a:t>
            </a:r>
            <a:r>
              <a:rPr lang="EN-US" sz="2800">
                <a:solidFill>
                  <a:srgbClr val="000000"/>
                </a:solidFill>
                <a:cs typeface="휴먼명조"/>
              </a:rPr>
              <a:t>, </a:t>
            </a:r>
            <a:r>
              <a:rPr sz="2800">
                <a:solidFill>
                  <a:srgbClr val="000000"/>
                </a:solidFill>
                <a:cs typeface="휴먼명조"/>
              </a:rPr>
              <a:t>자</a:t>
            </a:r>
            <a:r>
              <a:rPr lang="EN-US" sz="2800">
                <a:solidFill>
                  <a:srgbClr val="000000"/>
                </a:solidFill>
                <a:cs typeface="휴먼명조"/>
              </a:rPr>
              <a:t>, </a:t>
            </a:r>
            <a:r>
              <a:rPr sz="2800">
                <a:solidFill>
                  <a:srgbClr val="000000"/>
                </a:solidFill>
                <a:cs typeface="휴먼명조"/>
              </a:rPr>
              <a:t>테이프 준비</a:t>
            </a:r>
            <a:endParaRPr sz="2800">
              <a:solidFill>
                <a:srgbClr val="000000"/>
              </a:solidFill>
              <a:effectLst/>
              <a:cs typeface="휴먼명조"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32" name="그림 31"/>
          <p:cNvPicPr/>
          <p:nvPr/>
        </p:nvPicPr>
        <p:blipFill rotWithShape="1">
          <a:blip r:embed="rId2"/>
          <a:srcRect t="5540"/>
          <a:stretch>
            <a:fillRect/>
          </a:stretch>
        </p:blipFill>
        <p:spPr>
          <a:xfrm>
            <a:off x="1735436" y="1700807"/>
            <a:ext cx="6004916" cy="345638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2. 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택배박스에 연결하기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5293538"/>
            <a:ext cx="8769852" cy="13720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택배박스 한쪽면만 접는다</a:t>
            </a:r>
            <a:r>
              <a:rPr lang="en-US" altLang="ko-KR" sz="2800"/>
              <a:t>.</a:t>
            </a:r>
            <a:endParaRPr lang="en-US" altLang="ko-KR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숟가락을 끼운 나무젓가락을 택배박스에 끼운다</a:t>
            </a:r>
            <a:r>
              <a:rPr lang="en-US" altLang="ko-KR" sz="2800"/>
              <a:t>.</a:t>
            </a: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테이프로 고정시킨다</a:t>
            </a:r>
            <a:r>
              <a:rPr lang="en-US" altLang="ko-KR" sz="2800"/>
              <a:t>.</a:t>
            </a:r>
            <a:endParaRPr lang="en-US" altLang="ko-KR" sz="2800"/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투석기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5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85762" y="1519237"/>
            <a:ext cx="8372475" cy="3819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3. 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포탄 발사대 만들기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7" y="4633021"/>
            <a:ext cx="8769852" cy="17944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화장지를 말아 포탄을 만든다</a:t>
            </a:r>
            <a:r>
              <a:rPr lang="en-US" altLang="ko-KR" sz="2800"/>
              <a:t>.</a:t>
            </a: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숟가락에 테이프를 붙여 포탄을 올려 놀 수 있는 거치대를 만든다</a:t>
            </a:r>
            <a:r>
              <a:rPr lang="en-US" altLang="ko-KR" sz="2800"/>
              <a:t>.</a:t>
            </a:r>
            <a:r>
              <a:rPr lang="ko-KR" altLang="en-US" sz="2800"/>
              <a:t> </a:t>
            </a: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숟가락을 잡아 당겼을 때 포탄이 떨어지면 안된다</a:t>
            </a:r>
            <a:r>
              <a:rPr lang="en-US" altLang="ko-KR" sz="2800"/>
              <a:t>.</a:t>
            </a:r>
            <a:endParaRPr lang="en-US" altLang="ko-KR" sz="2800"/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투석기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51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80999" y="1756209"/>
            <a:ext cx="8382000" cy="2428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4. 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주의할 점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3" y="1664804"/>
            <a:ext cx="8769854" cy="47822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1</a:t>
            </a:r>
            <a:r>
              <a:rPr lang="en-US" altLang="ko-KR" sz="2800"/>
              <a:t>)</a:t>
            </a:r>
            <a:r>
              <a:rPr lang="ko-KR" altLang="en-US" sz="2800"/>
              <a:t> 숟가락을 너무 세게 잡아 당기면 부러지거나 튕겨 나갈 수 있어 위험하다. 적당하게 잡아 당기도록 하자.</a:t>
            </a: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/>
              <a:t>2)</a:t>
            </a:r>
            <a:r>
              <a:rPr lang="ko-KR" altLang="en-US" sz="2800"/>
              <a:t> 포탄은 반드시 화장지로 만들자. 위력이 강해 다른 걸 사용하면 다칠 수 있다.</a:t>
            </a: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/>
              <a:t>3)</a:t>
            </a:r>
            <a:r>
              <a:rPr lang="ko-KR" altLang="en-US" sz="2800"/>
              <a:t> 발사시 주변 친구들이 다치지 않게 주의하자. 특히 눈등에 맞지 않도록 주의 할 것.</a:t>
            </a: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/>
              <a:t>4)</a:t>
            </a:r>
            <a:r>
              <a:rPr lang="ko-KR" altLang="en-US" sz="2800"/>
              <a:t> 멀리나가기 시합은 안하는게 좋다. 멀리나가기 시합을 하면 무리해서 발사하다가 사고가 날 수 있다.</a:t>
            </a:r>
            <a:endParaRPr lang="ko-KR" altLang="en-US" sz="2800"/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투석기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ko-KR" altLang="en-US" sz="2800">
                <a:solidFill>
                  <a:schemeClr val="tx1"/>
                </a:solidFill>
                <a:effectLst/>
              </a:rPr>
              <a:t>과학적 원리 </a:t>
            </a:r>
            <a:r>
              <a:rPr lang="en-US" altLang="ko-KR" sz="2800">
                <a:solidFill>
                  <a:schemeClr val="tx1"/>
                </a:solidFill>
                <a:effectLst/>
              </a:rPr>
              <a:t>: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탄성력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3" y="5335644"/>
            <a:ext cx="8769854" cy="13697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탄성력은 변형된 물체가 원래 모양으로 되돌아가려는 힘이다</a:t>
            </a:r>
            <a:r>
              <a:rPr lang="en-US" altLang="ko-KR" sz="2800"/>
              <a:t>.</a:t>
            </a:r>
            <a:r>
              <a:rPr lang="ko-KR" altLang="en-US" sz="2800"/>
              <a:t> </a:t>
            </a: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탄성력은 변형된 정도에 비례한다</a:t>
            </a:r>
            <a:r>
              <a:rPr lang="en-US" altLang="ko-KR" sz="2800"/>
              <a:t>.</a:t>
            </a:r>
            <a:r>
              <a:rPr lang="ko-KR" altLang="en-US" sz="2800"/>
              <a:t> </a:t>
            </a:r>
            <a:endParaRPr lang="ko-KR" altLang="en-US" sz="2800"/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투석기 과학적 원리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5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71625" y="1633537"/>
            <a:ext cx="6000750" cy="3590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투석기 활동하기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5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59532" y="1196752"/>
            <a:ext cx="4712923" cy="2520280"/>
          </a:xfrm>
          <a:prstGeom prst="rect">
            <a:avLst/>
          </a:prstGeom>
        </p:spPr>
      </p:pic>
      <p:pic>
        <p:nvPicPr>
          <p:cNvPr id="52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707905" y="2334783"/>
            <a:ext cx="4788531" cy="2966424"/>
          </a:xfrm>
          <a:prstGeom prst="rect">
            <a:avLst/>
          </a:prstGeom>
        </p:spPr>
      </p:pic>
      <p:sp>
        <p:nvSpPr>
          <p:cNvPr id="54" name="TextBox 4"/>
          <p:cNvSpPr txBox="1">
            <a:spLocks noChangeArrowheads="1"/>
          </p:cNvSpPr>
          <p:nvPr/>
        </p:nvSpPr>
        <p:spPr>
          <a:xfrm>
            <a:off x="374146" y="5625244"/>
            <a:ext cx="8769853" cy="9451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marL="127000" indent="0" algn="just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굴림"/>
                <a:ea typeface="굴림"/>
                <a:cs typeface="Arial"/>
              </a:rPr>
              <a:t>숟가락을 잡아 당겨 발사해 보자</a:t>
            </a:r>
            <a:r>
              <a: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굴림"/>
                <a:ea typeface="굴림"/>
                <a:cs typeface="Arial"/>
              </a:rPr>
              <a:t>.</a:t>
            </a:r>
            <a:endPara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<a:solidFill>
                <a:srgbClr val="000000"/>
              </a:solidFill>
              <a:latin typeface="굴림"/>
              <a:ea typeface="굴림"/>
              <a:cs typeface="Arial"/>
            </a:endParaRPr>
          </a:p>
          <a:p>
            <a:pPr marL="127000" indent="0" algn="just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굴림"/>
                <a:ea typeface="굴림"/>
                <a:cs typeface="Arial"/>
              </a:rPr>
              <a:t>포탄이 원하는 위치로 날아가려면 어떻게 해야 할까</a:t>
            </a: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latin typeface="굴림"/>
              <a:ea typeface="굴림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3" y="980728"/>
            <a:ext cx="8769854" cy="56395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수업시간에 목표물 맞추기 보다는 원하는 목표에 가까이 접근하거나 맞추기 게임을 한다</a:t>
            </a:r>
            <a:r>
              <a:rPr lang="en-US" altLang="ko-KR" sz="2800"/>
              <a:t>.</a:t>
            </a: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투석기를 연습할 시간을 준다</a:t>
            </a:r>
            <a:r>
              <a:rPr lang="en-US" altLang="ko-KR" sz="2800"/>
              <a:t>.</a:t>
            </a: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 학생들은 투석기를 만든 다음 자신들만의 방법으로 원하는 위치까지 포탄이 날아가는 방법들을 그래프를 그려가며 미리 분석하도록 안내 한다.</a:t>
            </a: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변인통제를 해가며 포탄의 크기를 정하고, 어느정도 잡아 당겼을 때 어느정도 날아가는지를 측정해 가며 자신들이 만든 투석기의 성능표를 미리 만들게 한다</a:t>
            </a:r>
            <a:r>
              <a:rPr lang="en-US" altLang="ko-KR" sz="2800"/>
              <a:t>.</a:t>
            </a:r>
            <a:endParaRPr lang="en-US" altLang="ko-KR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800"/>
          </a:p>
          <a:p>
            <a:pPr marL="12700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/>
              <a:t> 자신들의 성능표를 참고해서 시합에 참여한다</a:t>
            </a:r>
            <a:r>
              <a:rPr lang="en-US" altLang="ko-KR" sz="2800"/>
              <a:t>.</a:t>
            </a:r>
            <a:endParaRPr lang="ko-KR" altLang="en-US" sz="2800"/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투석기 활동하기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1. 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준비물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7" y="5892472"/>
            <a:ext cx="8769852" cy="77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sz="2800" i="0" u="none" strike="noStrike" mc:Ignorable="hp" hp:hslEmbossed="0"/>
              <a:t>택배박스</a:t>
            </a:r>
            <a:r>
              <a:rPr xmlns:mc="http://schemas.openxmlformats.org/markup-compatibility/2006" xmlns:hp="http://schemas.haansoft.com/office/presentation/8.0" lang="EN-US" sz="2800" i="0" u="none" strike="noStrike" mc:Ignorable="hp" hp:hslEmbossed="0"/>
              <a:t>(A</a:t>
            </a:r>
            <a:r>
              <a:rPr xmlns:mc="http://schemas.openxmlformats.org/markup-compatibility/2006" xmlns:hp="http://schemas.haansoft.com/office/presentation/8.0" sz="2800" i="0" u="none" strike="noStrike" mc:Ignorable="hp" hp:hslEmbossed="0"/>
              <a:t>형</a:t>
            </a:r>
            <a:r>
              <a:rPr xmlns:mc="http://schemas.openxmlformats.org/markup-compatibility/2006" xmlns:hp="http://schemas.haansoft.com/office/presentation/8.0" lang="EN-US" sz="2800" i="0" u="none" strike="noStrike" mc:Ignorable="hp" hp:hslEmbossed="0"/>
              <a:t>B</a:t>
            </a:r>
            <a:r>
              <a:rPr xmlns:mc="http://schemas.openxmlformats.org/markup-compatibility/2006" xmlns:hp="http://schemas.haansoft.com/office/presentation/8.0" sz="2800" i="0" u="none" strike="noStrike" mc:Ignorable="hp" hp:hslEmbossed="0"/>
              <a:t>골 </a:t>
            </a:r>
            <a:r>
              <a:rPr xmlns:mc="http://schemas.openxmlformats.org/markup-compatibility/2006" xmlns:hp="http://schemas.haansoft.com/office/presentation/8.0" lang="EN-US" sz="2800" i="0" u="none" strike="noStrike" mc:Ignorable="hp" hp:hslEmbossed="0"/>
              <a:t>200X100X100mm), </a:t>
            </a:r>
            <a:r>
              <a:rPr xmlns:mc="http://schemas.openxmlformats.org/markup-compatibility/2006" xmlns:hp="http://schemas.haansoft.com/office/presentation/8.0" sz="2800" i="0" u="none" strike="noStrike" mc:Ignorable="hp" hp:hslEmbossed="0"/>
              <a:t>송곳</a:t>
            </a:r>
            <a:r>
              <a:rPr xmlns:mc="http://schemas.openxmlformats.org/markup-compatibility/2006" xmlns:hp="http://schemas.haansoft.com/office/presentation/8.0" lang="EN-US" sz="2800" i="0" u="none" strike="noStrike" mc:Ignorable="hp" hp:hslEmbossed="0"/>
              <a:t>, </a:t>
            </a:r>
            <a:r>
              <a:rPr xmlns:mc="http://schemas.openxmlformats.org/markup-compatibility/2006" xmlns:hp="http://schemas.haansoft.com/office/presentation/8.0" sz="2800" i="0" u="none" strike="noStrike" mc:Ignorable="hp" hp:hslEmbossed="0"/>
              <a:t>실</a:t>
            </a:r>
            <a:r>
              <a:rPr xmlns:mc="http://schemas.openxmlformats.org/markup-compatibility/2006" xmlns:hp="http://schemas.haansoft.com/office/presentation/8.0" lang="EN-US" sz="2800" i="0" u="none" strike="noStrike" mc:Ignorable="hp" hp:hslEmbossed="0"/>
              <a:t>, </a:t>
            </a:r>
            <a:r>
              <a:rPr xmlns:mc="http://schemas.openxmlformats.org/markup-compatibility/2006" xmlns:hp="http://schemas.haansoft.com/office/presentation/8.0" sz="2800" i="0" u="none" strike="noStrike" mc:Ignorable="hp" hp:hslEmbossed="0"/>
              <a:t>가위</a:t>
            </a:r>
            <a:endParaRPr xmlns:mc="http://schemas.openxmlformats.org/markup-compatibility/2006" xmlns:hp="http://schemas.haansoft.com/office/presentation/8.0" lang="EN-US" sz="2800" i="0" u="none" strike="noStrike" mc:Ignorable="hp" hp:hslEmbossed="0"/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마술상자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52" name=""/>
          <p:cNvSpPr txBox="1"/>
          <p:nvPr/>
        </p:nvSpPr>
        <p:spPr>
          <a:xfrm>
            <a:off x="575556" y="1448780"/>
            <a:ext cx="4572000" cy="4133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EN-US" b="0" i="0" u="sng" strike="noStrike" mc:Ignorable="hp" hp:hslEmbossed="0">
                <a:solidFill>
                  <a:srgbClr val="0000ff"/>
                </a:solidFill>
                <a:latin typeface="한양신명조"/>
                <a:ea typeface="한양신명조"/>
                <a:hlinkClick r:id="rId2"/>
              </a:rPr>
              <a:t>https://sciencelove.com/2607</a:t>
            </a:r>
            <a:endParaRPr sz="2000"/>
          </a:p>
        </p:txBody>
      </p:sp>
      <p:pic>
        <p:nvPicPr>
          <p:cNvPr id="54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15616" y="1844824"/>
            <a:ext cx="6596819" cy="3982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2. 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아래쪽에 실 연결 하기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4" y="5402738"/>
            <a:ext cx="8769852" cy="13771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아래쪽 가운데와 옆면에 송곳으로 구멍을 뚫는다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가운데 구멍에 실을 통과시키고 그 실을 옆면 구멍에 묶어서 고정시킨다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마술상자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5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99592" y="1557179"/>
            <a:ext cx="6533809" cy="3743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3. 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위쪽에 실 연결 하기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4" y="5402738"/>
            <a:ext cx="8769852" cy="13771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위쪽 가운데 송곳으로 구멍을 뚫는다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위쪽 구멍에 실을 통과시키고 고리를 만든다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고리 가운데 아래쪽 줄을 통과 시킨다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마술상자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5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331640" y="1484784"/>
            <a:ext cx="6219825" cy="3543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4. 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마술상자 완성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4" y="5402738"/>
            <a:ext cx="8769852" cy="13771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위쪽을 천장에 고정시키고 아래쪽 줄을 잡아 당긴다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이때 택배박스가 위쪽으로 잘 이동하는지 확인한다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이동하지 않으면 마찰력을 줄여 준다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마술상자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5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93448" y="1916831"/>
            <a:ext cx="4378551" cy="2088232"/>
          </a:xfrm>
          <a:prstGeom prst="rect">
            <a:avLst/>
          </a:prstGeom>
        </p:spPr>
      </p:pic>
      <p:pic>
        <p:nvPicPr>
          <p:cNvPr id="57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391980" y="2312876"/>
            <a:ext cx="3915171" cy="3095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2.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관찰구멍 만들기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518672" y="5265204"/>
            <a:ext cx="8769852" cy="13622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택배박스 접착 부위를 피해서 관찰구멍을 뚫는다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.</a:t>
            </a:r>
            <a:endParaRPr lang="en-US" altLang="ko-KR" sz="2800">
              <a:solidFill>
                <a:srgbClr val="000000"/>
              </a:solidFill>
              <a:effectLst/>
              <a:cs typeface="굴림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  <a:cs typeface="굴림"/>
              </a:rPr>
              <a:t>관찰구멍은 눈으로 들여다 보는 구멍이다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.</a:t>
            </a:r>
            <a:endParaRPr lang="en-US" altLang="ko-KR" sz="2800">
              <a:solidFill>
                <a:srgbClr val="000000"/>
              </a:solidFill>
              <a:effectLst/>
              <a:cs typeface="굴림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관찰구멍 크기는 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(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가로 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1.5cmX 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세로 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1cm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 정도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)</a:t>
            </a:r>
            <a:endParaRPr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34" name="그림 33"/>
          <p:cNvPicPr/>
          <p:nvPr/>
        </p:nvPicPr>
        <p:blipFill rotWithShape="1">
          <a:blip r:embed="rId2"/>
          <a:srcRect t="8430"/>
          <a:stretch>
            <a:fillRect/>
          </a:stretch>
        </p:blipFill>
        <p:spPr>
          <a:xfrm>
            <a:off x="1115616" y="1484784"/>
            <a:ext cx="6660740" cy="370841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15902489"/>
      </p:ext>
    </p:extLst>
  </p:cSld>
  <p:clrMapOvr>
    <a:masterClrMapping/>
  </p:clrMapOvr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ko-KR" altLang="en-US" sz="2800">
                <a:solidFill>
                  <a:schemeClr val="tx1"/>
                </a:solidFill>
                <a:effectLst/>
              </a:rPr>
              <a:t>이동도르래와 고정도르래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4" y="5067952"/>
            <a:ext cx="8769852" cy="1788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마술상자는 이동도르래 처럼 보이지만</a:t>
            </a:r>
            <a:r>
              <a:rPr lang="en-US" altLang="ko-KR" sz="2800">
                <a:solidFill>
                  <a:schemeClr val="tx1"/>
                </a:solidFill>
              </a:rPr>
              <a:t>,</a:t>
            </a:r>
            <a:r>
              <a:rPr lang="ko-KR" altLang="en-US" sz="2800">
                <a:solidFill>
                  <a:schemeClr val="tx1"/>
                </a:solidFill>
              </a:rPr>
              <a:t> 고정도르래다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r>
              <a:rPr lang="ko-KR" altLang="en-US" sz="2800">
                <a:solidFill>
                  <a:schemeClr val="tx1"/>
                </a:solidFill>
              </a:rPr>
              <a:t> 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고정된 도르래 한쪽에 택배박스가 매달려 있다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택배박스 연결된 실의 위치가 다르지만 위 그림들은 같은 고정도르래이다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마술상자 과학적 원리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5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43594" y="1479214"/>
            <a:ext cx="6656812" cy="3461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ko-KR" altLang="en-US" sz="2800">
                <a:solidFill>
                  <a:schemeClr val="tx1"/>
                </a:solidFill>
                <a:effectLst/>
              </a:rPr>
              <a:t>고정도르래 증명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4" y="5067952"/>
            <a:ext cx="8769852" cy="1788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고정도르래이기 때문에 </a:t>
            </a:r>
            <a:r>
              <a:rPr lang="ko-KR" altLang="en-US" sz="2800">
                <a:solidFill>
                  <a:schemeClr val="tx1"/>
                </a:solidFill>
              </a:rPr>
              <a:t>잡아당긴 만큼 택배박스가 올라간다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r>
              <a:rPr lang="ko-KR" altLang="en-US" sz="2800">
                <a:solidFill>
                  <a:schemeClr val="tx1"/>
                </a:solidFill>
              </a:rPr>
              <a:t>  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마술상자의 경우 매달린 택배박스가 커서 고정 도르래까지 덮고 있어서 이동 도르래 처럼 보일 뿐이다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r>
              <a:rPr lang="ko-KR" altLang="en-US" sz="2800">
                <a:solidFill>
                  <a:schemeClr val="tx1"/>
                </a:solidFill>
              </a:rPr>
              <a:t> 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마술상자 과학적 원리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59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43608" y="1489694"/>
            <a:ext cx="7128791" cy="3423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ko-KR" altLang="en-US" sz="2800">
                <a:solidFill>
                  <a:schemeClr val="tx1"/>
                </a:solidFill>
                <a:effectLst/>
              </a:rPr>
              <a:t>이동도르래 실험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4" y="5067952"/>
            <a:ext cx="8769852" cy="1788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오른쪽 사진 처럼 택배박스를 뒤집어서 고정시켜 놓고, 위쪽으로 줄을 잡아 당기면 움직도르래와 같은 실험이 된다. 위에 잡아당긴 줄의 길이에 절반만큼만 아래쪽 실이 끌려 올라오는 걸 확인할 수 있다.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마술상자 응용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6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141355" y="1609142"/>
            <a:ext cx="7211065" cy="3152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1.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준비물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3" y="5916136"/>
            <a:ext cx="8769852" cy="9418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클립,네오디움자석,택배박스, 풀, 테이프, 가위 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실 또는 투명 낚시줄 1호, 색종이, 싸인펜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공중부양 장난감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61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69261" y="1808819"/>
            <a:ext cx="7205475" cy="4140459"/>
          </a:xfrm>
          <a:prstGeom prst="rect">
            <a:avLst/>
          </a:prstGeom>
        </p:spPr>
      </p:pic>
      <p:sp>
        <p:nvSpPr>
          <p:cNvPr id="63" name=""/>
          <p:cNvSpPr txBox="1"/>
          <p:nvPr/>
        </p:nvSpPr>
        <p:spPr>
          <a:xfrm>
            <a:off x="719572" y="1412389"/>
            <a:ext cx="4572000" cy="433556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indent="0" algn="l" rtl="0" eaLnBrk="1" latinLnBrk="1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EN-US" sz="1400" b="1" i="0" u="sng" strike="noStrike" kern="1200" cap="none" spc="0" normalizeH="0" baseline="0" mc:Ignorable="hp" hp:hslEmbossed="0">
                <a:solidFill>
                  <a:srgbClr val="0000ff"/>
                </a:solidFill>
                <a:latin typeface="한양신명조"/>
                <a:ea typeface="한양신명조"/>
                <a:hlinkClick r:id="rId3"/>
              </a:rPr>
              <a:t>https://sciencelove.com/</a:t>
            </a:r>
            <a:r>
              <a:rPr xmlns:mc="http://schemas.openxmlformats.org/markup-compatibility/2006" xmlns:hp="http://schemas.haansoft.com/office/presentation/8.0" kumimoji="1" lang="en-US" altLang="ko-KR" sz="1400" b="1" i="0" u="sng" strike="noStrike" kern="1200" cap="none" spc="0" normalizeH="0" baseline="0" mc:Ignorable="hp" hp:hslEmbossed="0">
                <a:solidFill>
                  <a:srgbClr val="0000ff"/>
                </a:solidFill>
                <a:latin typeface="한양신명조"/>
                <a:ea typeface="한양신명조"/>
                <a:hlinkClick r:id="rId3"/>
              </a:rPr>
              <a:t>2602</a:t>
            </a:r>
            <a:endParaRPr xmlns:mc="http://schemas.openxmlformats.org/markup-compatibility/2006" xmlns:hp="http://schemas.haansoft.com/office/presentation/8.0" kumimoji="1" lang="en-US" altLang="ko-KR" sz="1400" b="1" i="0" u="sng" strike="noStrike" kern="1200" cap="none" spc="0" normalizeH="0" baseline="0" mc:Ignorable="hp" hp:hslEmbossed="0">
              <a:solidFill>
                <a:srgbClr val="0000ff"/>
              </a:solidFill>
              <a:latin typeface="한양신명조"/>
              <a:ea typeface="한양신명조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2.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자석 설치하기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7" y="5517232"/>
            <a:ext cx="8769852" cy="13769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택배박스 안쪽에 접합부분을 찾아</a:t>
            </a:r>
            <a:r>
              <a:rPr lang="en-US" altLang="ko-KR" sz="2800">
                <a:solidFill>
                  <a:schemeClr val="tx1"/>
                </a:solidFill>
              </a:rPr>
              <a:t>,</a:t>
            </a:r>
            <a:r>
              <a:rPr lang="ko-KR" altLang="en-US" sz="2800">
                <a:solidFill>
                  <a:schemeClr val="tx1"/>
                </a:solidFill>
              </a:rPr>
              <a:t> 접합 부분 안쪽에 자석을 넣는다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자석이 안 보이게 풀이나 테이프로 접합부분을 붙인다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공중부양 장난감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6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68233" y="1568601"/>
            <a:ext cx="5424047" cy="3788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3.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실 설치하기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24548" y="5481228"/>
            <a:ext cx="9094904" cy="17939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클립에 실을 묶어 자석을 넣은 반대쪽에 고정시킨다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실의 길이를 잘 조절하는 것이 중요하다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실의 길이는 택배박스 대각선 길이보다 약간 짧아야 한다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공중부양 장난감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6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215628" y="1509835"/>
            <a:ext cx="4712741" cy="3838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4.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떠있는 클립 꾸미기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258574" y="5064034"/>
            <a:ext cx="8626852" cy="17939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클립을 색종이 등을 이용해서 우주선, 비행접시, 또는 구름과 같은 모양으로 꾸며 보자.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실 대신 투명 낚시줄을 이용하면 물체가 공중에 떠 있는 것처럼 보이게 할 수 있다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공중부양 장난감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6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01253" y="1520788"/>
            <a:ext cx="7941494" cy="3486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ko-KR" altLang="en-US" sz="2800">
                <a:solidFill>
                  <a:schemeClr val="tx1"/>
                </a:solidFill>
                <a:effectLst/>
              </a:rPr>
              <a:t>과학적 원리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258574" y="4437112"/>
            <a:ext cx="8626852" cy="22206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자기력은 떨어져 있어도 작용하는 힘이다. 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그래서 자석을 이용하면 철로 만든 클립을 공중에 떠 있는 것처럼 만들 수 있다. 자석을 잘 안보이는 곳에 숨겨 두고, 클립을 안보이게 종이로 꾸며 놓면, 종이로 꾸며진 장난감이 공중에 떠 있는 것처럼 보인다.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공중부양 장난감 활용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6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04175" y="1592796"/>
            <a:ext cx="6135648" cy="2379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ko-KR" altLang="en-US" sz="2800">
                <a:solidFill>
                  <a:schemeClr val="tx1"/>
                </a:solidFill>
                <a:effectLst/>
              </a:rPr>
              <a:t>수업시간 활용 방법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258573" y="1465178"/>
            <a:ext cx="8626852" cy="52099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 가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r>
              <a:rPr lang="ko-KR" altLang="en-US" sz="2800">
                <a:solidFill>
                  <a:schemeClr val="tx1"/>
                </a:solidFill>
              </a:rPr>
              <a:t> 자석을 치워도 클립이 공중에 더 있게 하기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 숨겨둔 자석 윗 부분에 자석을 하나 더 붙여 두었다가 자석을 치워 버린다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r>
              <a:rPr lang="ko-KR" altLang="en-US" sz="2800">
                <a:solidFill>
                  <a:schemeClr val="tx1"/>
                </a:solidFill>
              </a:rPr>
              <a:t> 자석을 치우면 클립이 떨어질 거라 예상하지만, 숨겨둔 자석 때문에 떨어지지 않는다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r>
              <a:rPr lang="ko-KR" altLang="en-US" sz="2800">
                <a:solidFill>
                  <a:schemeClr val="tx1"/>
                </a:solidFill>
              </a:rPr>
              <a:t> 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 나. 클립이 공중에 뜬 상태에서 자석을 가까이 했다 멀리 했다 하면 클립이 회전 한다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r>
              <a:rPr lang="ko-KR" altLang="en-US" sz="2800">
                <a:solidFill>
                  <a:schemeClr val="tx1"/>
                </a:solidFill>
              </a:rPr>
              <a:t> 실은 꼬여서 만들어졌기 때문에 자석에 의해 클립이 잡아 당겨지면, 꼬여 있던 실이 풀리면서 클립이 회전하게 되는 것이다.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 다. 자석의 개수나, 세기를 바꾸면 클립을 더 먼 거리에서 떠 있게 할 수 있다.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공중부양 장난감 활용</a:t>
            </a:r>
            <a:endParaRPr lang="ko-KR" altLang="en-US" sz="300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1.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준비물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3" y="5916136"/>
            <a:ext cx="8769852" cy="9399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택배박스(A형B골 200X100X100mm), 고무밴드 4개, 풀, 인쇄된 화살표, 가위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7884876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힘의 합력 구하는 장치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63" name=""/>
          <p:cNvSpPr txBox="1"/>
          <p:nvPr/>
        </p:nvSpPr>
        <p:spPr>
          <a:xfrm>
            <a:off x="719572" y="1412389"/>
            <a:ext cx="4572000" cy="433556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indent="0" algn="l" rtl="0" eaLnBrk="1" latinLnBrk="1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EN-US" sz="1400" b="1" i="0" u="sng" strike="noStrike" kern="1200" cap="none" spc="0" normalizeH="0" baseline="0" mc:Ignorable="hp" hp:hslEmbossed="0">
                <a:solidFill>
                  <a:srgbClr val="0000ff"/>
                </a:solidFill>
                <a:latin typeface="한양신명조"/>
                <a:ea typeface="한양신명조"/>
                <a:hlinkClick r:id="rId2"/>
              </a:rPr>
              <a:t>https://sciencelove.com/</a:t>
            </a:r>
            <a:r>
              <a:rPr xmlns:mc="http://schemas.openxmlformats.org/markup-compatibility/2006" xmlns:hp="http://schemas.haansoft.com/office/presentation/8.0" kumimoji="1" lang="en-US" altLang="ko-KR" sz="1400" b="1" i="0" u="sng" strike="noStrike" kern="1200" cap="none" spc="0" normalizeH="0" baseline="0" mc:Ignorable="hp" hp:hslEmbossed="0">
                <a:solidFill>
                  <a:srgbClr val="0000ff"/>
                </a:solidFill>
                <a:latin typeface="한양신명조"/>
                <a:ea typeface="한양신명조"/>
                <a:hlinkClick r:id="rId2"/>
              </a:rPr>
              <a:t>2609</a:t>
            </a:r>
            <a:endParaRPr xmlns:mc="http://schemas.openxmlformats.org/markup-compatibility/2006" xmlns:hp="http://schemas.haansoft.com/office/presentation/8.0" kumimoji="1" lang="en-US" altLang="ko-KR" sz="1400" b="1" i="0" u="sng" strike="noStrike" kern="1200" cap="none" spc="0" normalizeH="0" baseline="0" mc:Ignorable="hp" hp:hslEmbossed="0">
              <a:solidFill>
                <a:srgbClr val="0000ff"/>
              </a:solidFill>
              <a:latin typeface="한양신명조"/>
              <a:ea typeface="한양신명조"/>
            </a:endParaRPr>
          </a:p>
        </p:txBody>
      </p:sp>
      <p:pic>
        <p:nvPicPr>
          <p:cNvPr id="64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16505" y="1934505"/>
            <a:ext cx="7463906" cy="379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3.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슬릿구멍 만들기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5065943"/>
            <a:ext cx="8769852" cy="179205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택배박스 관찰구멍 반대쪽에 슬릿구멍을 만든다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.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 </a:t>
            </a: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슬릿구멍은 빛이 들어오는 구멍이다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.</a:t>
            </a: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슬릿구멍 크기는 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(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가로 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2cmX 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세로 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0.2cm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 정도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)</a:t>
            </a:r>
            <a:endParaRPr lang="en-US" altLang="ko-KR" sz="2800">
              <a:solidFill>
                <a:srgbClr val="000000"/>
              </a:solidFill>
              <a:effectLst/>
              <a:cs typeface="굴림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  <a:cs typeface="굴림"/>
              </a:rPr>
              <a:t>슬릿구멍은 테이프로 매끈하게 만드는 것이 중요</a:t>
            </a:r>
            <a:endParaRPr lang="ko-KR" altLang="en-US" sz="2800">
              <a:solidFill>
                <a:srgbClr val="000000"/>
              </a:solidFill>
              <a:effectLst/>
              <a:cs typeface="굴림"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35" name="그림 34"/>
          <p:cNvPicPr/>
          <p:nvPr/>
        </p:nvPicPr>
        <p:blipFill rotWithShape="1">
          <a:blip r:embed="rId2"/>
          <a:srcRect r="49040"/>
          <a:stretch>
            <a:fillRect/>
          </a:stretch>
        </p:blipFill>
        <p:spPr>
          <a:xfrm>
            <a:off x="503548" y="1696666"/>
            <a:ext cx="5364596" cy="34646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6" name="그림 35"/>
          <p:cNvPicPr/>
          <p:nvPr/>
        </p:nvPicPr>
        <p:blipFill rotWithShape="1">
          <a:blip r:embed="rId3"/>
          <a:srcRect l="68390"/>
          <a:stretch>
            <a:fillRect/>
          </a:stretch>
        </p:blipFill>
        <p:spPr>
          <a:xfrm>
            <a:off x="5112060" y="2195863"/>
            <a:ext cx="3600399" cy="246627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8272144"/>
      </p:ext>
    </p:extLst>
  </p:cSld>
  <p:clrMapOvr>
    <a:masterClrMapping/>
  </p:clrMapOvr>
</p:sld>
</file>

<file path=ppt/slides/slide4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2.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인쇄된 화살표 잘라 붙이고 고무줄 연결하기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4" y="4833156"/>
            <a:ext cx="8769852" cy="1794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가. 인쇄된 화살표를 잘라 택배박스에 붙인다.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나. 고무줄 4개를 엮어 1가닥의 고무줄을 만들고, 맨 끝에 있는 고무줄들을 상자에 걸어 준다.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r>
              <a:rPr lang="ko-KR" altLang="en-US" sz="2800">
                <a:solidFill>
                  <a:schemeClr val="tx1"/>
                </a:solidFill>
              </a:rPr>
              <a:t> 화살표 사이 대각선에 고무줄을 위치 시킨다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7884876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힘의 합력 구하는 장치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6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20065" y="1736812"/>
            <a:ext cx="8103869" cy="2786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7" y="5918438"/>
            <a:ext cx="8769852" cy="9471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화살표 사이 각도를 변화시키면서 대각선 고무줄을 관찰한다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r>
              <a:rPr lang="ko-KR" altLang="en-US" sz="2800">
                <a:solidFill>
                  <a:schemeClr val="tx1"/>
                </a:solidFill>
              </a:rPr>
              <a:t> 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7884876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힘의 합력 구하는 장치 활용하기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6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09637" y="900112"/>
            <a:ext cx="7324725" cy="5057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3201898"/>
            <a:ext cx="8769852" cy="3501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나란하지 않은 두힘의 합력 구하기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두 힘의 합력은 벡터의 합이다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서로 다른 두힘의 작용점을 맞추고</a:t>
            </a:r>
            <a:r>
              <a:rPr lang="en-US" altLang="ko-KR" sz="2800">
                <a:solidFill>
                  <a:schemeClr val="tx1"/>
                </a:solidFill>
              </a:rPr>
              <a:t>,</a:t>
            </a:r>
            <a:r>
              <a:rPr lang="ko-KR" altLang="en-US" sz="2800">
                <a:solidFill>
                  <a:schemeClr val="tx1"/>
                </a:solidFill>
              </a:rPr>
              <a:t> 각각의 힘과 평행한 가상의 선을 그어 평행사변형을 만든다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이때 평행사변형의 대각선이 두 힘의 합력이 된다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두힘의 합력 방향은 대각선 방향이다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두힘의 합력 크기는 대각선 길이가 된다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r>
              <a:rPr lang="ko-KR" altLang="en-US" sz="2800">
                <a:solidFill>
                  <a:schemeClr val="tx1"/>
                </a:solidFill>
              </a:rPr>
              <a:t> 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7884876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 힘의 합력 구하는 장치 활용하기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67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과학적 원리</a:t>
            </a: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굴림"/>
              <a:ea typeface="굴림"/>
              <a:cs typeface="굴림"/>
            </a:endParaRPr>
          </a:p>
        </p:txBody>
      </p:sp>
      <p:pic>
        <p:nvPicPr>
          <p:cNvPr id="6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87524" y="1484784"/>
            <a:ext cx="8541848" cy="1476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3" y="5198048"/>
            <a:ext cx="8769853" cy="13722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위쪽에 빛구멍을 옆에 관찰구멍을 만든다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빛구멍에 스마트폰 화면을 올려 놓고 스마트폰 화면 색을 바꾸면서 조명의 색에 따라 달라지는 그림 관찰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7884876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그밖에 택배박스 활용 장치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67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1.</a:t>
            </a: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 어둠상자 조명 만들기</a:t>
            </a: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굴림"/>
              <a:ea typeface="굴림"/>
              <a:cs typeface="굴림"/>
            </a:endParaRPr>
          </a:p>
        </p:txBody>
      </p:sp>
      <p:sp>
        <p:nvSpPr>
          <p:cNvPr id="69" name=""/>
          <p:cNvSpPr txBox="1"/>
          <p:nvPr/>
        </p:nvSpPr>
        <p:spPr>
          <a:xfrm>
            <a:off x="827584" y="1448393"/>
            <a:ext cx="4572000" cy="4324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EN-US" b="0" i="0" u="sng" strike="noStrike" mc:Ignorable="hp" hp:hslEmbossed="0">
                <a:solidFill>
                  <a:srgbClr val="800080"/>
                </a:solidFill>
                <a:latin typeface="한양신명조"/>
                <a:ea typeface="한양신명조"/>
                <a:hlinkClick r:id="rId2"/>
              </a:rPr>
              <a:t>https://youtu.be/hRb2aasfU4s</a:t>
            </a:r>
            <a:endParaRPr sz="2000"/>
          </a:p>
        </p:txBody>
      </p:sp>
      <p:pic>
        <p:nvPicPr>
          <p:cNvPr id="70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2824858" y="1847972"/>
            <a:ext cx="1963166" cy="1941068"/>
          </a:xfrm>
          <a:prstGeom prst="rect">
            <a:avLst/>
          </a:prstGeom>
        </p:spPr>
      </p:pic>
      <p:pic>
        <p:nvPicPr>
          <p:cNvPr id="71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5348747" y="3429000"/>
            <a:ext cx="2715641" cy="1668907"/>
          </a:xfrm>
          <a:prstGeom prst="rect">
            <a:avLst/>
          </a:prstGeom>
        </p:spPr>
      </p:pic>
      <p:pic>
        <p:nvPicPr>
          <p:cNvPr id="72" name=""/>
          <p:cNvPicPr/>
          <p:nvPr/>
        </p:nvPicPr>
        <p:blipFill rotWithShape="1">
          <a:blip r:embed="rId5">
            <a:lum/>
          </a:blip>
          <a:srcRect t="6970" r="65820" b="4880"/>
          <a:stretch>
            <a:fillRect/>
          </a:stretch>
        </p:blipFill>
        <p:spPr>
          <a:xfrm>
            <a:off x="674080" y="2621006"/>
            <a:ext cx="1845691" cy="2248154"/>
          </a:xfrm>
          <a:prstGeom prst="rect">
            <a:avLst/>
          </a:prstGeom>
        </p:spPr>
      </p:pic>
      <p:pic>
        <p:nvPicPr>
          <p:cNvPr id="73" name=""/>
          <p:cNvPicPr/>
          <p:nvPr/>
        </p:nvPicPr>
        <p:blipFill rotWithShape="1">
          <a:blip r:embed="rId6">
            <a:lum/>
          </a:blip>
          <a:srcRect/>
          <a:stretch>
            <a:fillRect/>
          </a:stretch>
        </p:blipFill>
        <p:spPr>
          <a:xfrm>
            <a:off x="5252356" y="1772816"/>
            <a:ext cx="2668016" cy="1510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3" y="5198048"/>
            <a:ext cx="8769853" cy="13722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택배박스 끝에 동그란 구멍을 낸다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택배박스 옆면을 치면 구멍으로 공기가 발사된다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연기를 넣으면 도넛모양 공기 이동 확인 가능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7884876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그밖에 택배박스 활용 장치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67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2.</a:t>
            </a: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 공기대포 만들기</a:t>
            </a: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굴림"/>
              <a:ea typeface="굴림"/>
              <a:cs typeface="굴림"/>
            </a:endParaRPr>
          </a:p>
        </p:txBody>
      </p:sp>
      <p:sp>
        <p:nvSpPr>
          <p:cNvPr id="74" name=""/>
          <p:cNvSpPr txBox="1"/>
          <p:nvPr/>
        </p:nvSpPr>
        <p:spPr>
          <a:xfrm>
            <a:off x="755576" y="1376385"/>
            <a:ext cx="4572000" cy="4324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EN-US" b="0" i="0" u="sng" strike="noStrike" mc:Ignorable="hp" hp:hslEmbossed="0">
                <a:solidFill>
                  <a:srgbClr val="800080"/>
                </a:solidFill>
                <a:latin typeface="한양신명조"/>
                <a:ea typeface="한양신명조"/>
              </a:rPr>
              <a:t>https://youtu.be/qdOEW4xp5k0?t=42</a:t>
            </a:r>
            <a:endParaRPr sz="2000"/>
          </a:p>
        </p:txBody>
      </p:sp>
      <p:pic>
        <p:nvPicPr>
          <p:cNvPr id="75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755576" y="1890971"/>
            <a:ext cx="7329259" cy="3076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3" y="5333067"/>
            <a:ext cx="8769853" cy="13722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한쪽 선을 잡아 당기면 모든선이 딸려 들어가는 장치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박스로 만들면 필요할때만 조립해서 보여줄 수 있음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박스를 열어보지 않고 내부 구조를 예측하도록 안내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7884876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그밖에 택배박스 활용 장치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67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3.</a:t>
            </a: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 미스테리 튜브 만들기</a:t>
            </a: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굴림"/>
              <a:ea typeface="굴림"/>
              <a:cs typeface="굴림"/>
            </a:endParaRPr>
          </a:p>
        </p:txBody>
      </p:sp>
      <p:sp>
        <p:nvSpPr>
          <p:cNvPr id="76" name=""/>
          <p:cNvSpPr txBox="1"/>
          <p:nvPr/>
        </p:nvSpPr>
        <p:spPr>
          <a:xfrm>
            <a:off x="791580" y="1376385"/>
            <a:ext cx="4572000" cy="4324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EN-US" b="0" i="0" u="sng" strike="noStrike" mc:Ignorable="hp" hp:hslEmbossed="0">
                <a:solidFill>
                  <a:srgbClr val="800080"/>
                </a:solidFill>
                <a:latin typeface="한양신명조"/>
                <a:ea typeface="한양신명조"/>
                <a:hlinkClick r:id="rId2"/>
              </a:rPr>
              <a:t>https://youtu.be/zI-IQnuGPaw</a:t>
            </a:r>
            <a:endParaRPr sz="2000"/>
          </a:p>
        </p:txBody>
      </p:sp>
      <p:pic>
        <p:nvPicPr>
          <p:cNvPr id="77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84604" y="1916832"/>
            <a:ext cx="5303520" cy="3383153"/>
          </a:xfrm>
          <a:prstGeom prst="rect">
            <a:avLst/>
          </a:prstGeom>
        </p:spPr>
      </p:pic>
      <p:pic>
        <p:nvPicPr>
          <p:cNvPr id="78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760132" y="2409825"/>
            <a:ext cx="3124200" cy="203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94635" y="5409220"/>
            <a:ext cx="8769853" cy="13748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모둠 활동시 자신의 번호에 해당하는 가위 배부</a:t>
            </a:r>
            <a:endParaRPr lang="ko-KR" altLang="en-US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나눠주거나 반납받을 때 유용함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가위를 놓고 오는 일이 없음</a:t>
            </a:r>
            <a:r>
              <a:rPr lang="en-US" altLang="ko-KR" sz="2800">
                <a:solidFill>
                  <a:schemeClr val="tx1"/>
                </a:solidFill>
              </a:rPr>
              <a:t>.</a:t>
            </a:r>
            <a:endParaRPr lang="en-US" altLang="ko-KR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7884876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그밖에 택배박스 활용 장치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67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4.</a:t>
            </a: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 가위 보관함 만들기</a:t>
            </a: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굴림"/>
              <a:ea typeface="굴림"/>
              <a:cs typeface="굴림"/>
            </a:endParaRPr>
          </a:p>
        </p:txBody>
      </p:sp>
      <p:sp>
        <p:nvSpPr>
          <p:cNvPr id="77" name=""/>
          <p:cNvSpPr txBox="1"/>
          <p:nvPr/>
        </p:nvSpPr>
        <p:spPr>
          <a:xfrm>
            <a:off x="791580" y="1376772"/>
            <a:ext cx="4572000" cy="4324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xmlns:mc="http://schemas.openxmlformats.org/markup-compatibility/2006" xmlns:hp="http://schemas.haansoft.com/office/presentation/8.0" lang="EN-US" b="1" i="0" u="sng" strike="noStrike" mc:Ignorable="hp" hp:hslEmbossed="0">
                <a:solidFill>
                  <a:srgbClr val="0000ff"/>
                </a:solidFill>
                <a:latin typeface="한양신명조"/>
                <a:ea typeface="한양신명조"/>
              </a:rPr>
              <a:t>https://sciencelove.com/2608</a:t>
            </a:r>
            <a:endParaRPr sz="2000"/>
          </a:p>
        </p:txBody>
      </p:sp>
      <p:pic>
        <p:nvPicPr>
          <p:cNvPr id="78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1043608" y="1916684"/>
            <a:ext cx="6804756" cy="3348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187073" y="1639226"/>
            <a:ext cx="8769853" cy="1789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chemeClr val="tx1"/>
                </a:solidFill>
              </a:rPr>
              <a:t>택배박스를 상자로 만들고, 경사면에서 벽돌 대신 미끄러지게 하면서 마찰력 관련 실험을 할 수 있다. 택배박스 면에 테이프등 여러 가지 다른 재료를 붙여 마찰력을 비교해 보게 할 수 있다</a:t>
            </a:r>
            <a:endParaRPr lang="ko-KR" altLang="en-US" sz="2800">
              <a:solidFill>
                <a:schemeClr val="tx1"/>
              </a:solidFill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7884876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그밖에 택배박스 활용 장치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sp>
        <p:nvSpPr>
          <p:cNvPr id="67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0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5.</a:t>
            </a: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 경사면 마찰력 측정 실험장치</a:t>
            </a: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굴림"/>
              <a:ea typeface="굴림"/>
              <a:cs typeface="굴림"/>
            </a:endParaRPr>
          </a:p>
        </p:txBody>
      </p:sp>
      <p:sp>
        <p:nvSpPr>
          <p:cNvPr id="79" name="TextBox 4"/>
          <p:cNvSpPr txBox="1">
            <a:spLocks noChangeArrowheads="1"/>
          </p:cNvSpPr>
          <p:nvPr/>
        </p:nvSpPr>
        <p:spPr>
          <a:xfrm>
            <a:off x="518672" y="3717032"/>
            <a:ext cx="8106656" cy="5196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marL="0" lvl="0" indent="0" algn="l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6.</a:t>
            </a: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 물병 넣고 무게 측정하기</a:t>
            </a:r>
            <a:r>
              <a: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(</a:t>
            </a: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힘 크기 맞추기</a:t>
            </a:r>
            <a:r>
              <a:rPr xmlns:mc="http://schemas.openxmlformats.org/markup-compatibility/2006" xmlns:hp="http://schemas.haansoft.com/office/presentation/8.0" kumimoji="1" lang="en-US" altLang="ko-KR" sz="2800" b="1" i="0" u="none" strike="noStrike" kern="1200" cap="none" spc="0" normalizeH="0" baseline="0" mc:Ignorable="hp" hp:hslEmbossed="0">
                <a:solidFill>
                  <a:srgbClr val="000000"/>
                </a:solidFill>
                <a:effectLst/>
                <a:latin typeface="굴림"/>
                <a:ea typeface="굴림"/>
                <a:cs typeface="굴림"/>
              </a:rPr>
              <a:t>)</a:t>
            </a: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effectLst/>
              <a:latin typeface="굴림"/>
              <a:ea typeface="굴림"/>
              <a:cs typeface="굴림"/>
            </a:endParaRPr>
          </a:p>
        </p:txBody>
      </p:sp>
      <p:sp>
        <p:nvSpPr>
          <p:cNvPr id="80" name="TextBox 4"/>
          <p:cNvSpPr txBox="1">
            <a:spLocks noChangeArrowheads="1"/>
          </p:cNvSpPr>
          <p:nvPr/>
        </p:nvSpPr>
        <p:spPr>
          <a:xfrm>
            <a:off x="187073" y="4550560"/>
            <a:ext cx="8769853" cy="17947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marL="0" indent="0" algn="just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  <a:solidFill>
                  <a:srgbClr val="000000"/>
                </a:solidFill>
                <a:latin typeface="굴림"/>
                <a:ea typeface="굴림"/>
                <a:cs typeface="굴림"/>
              </a:rPr>
              <a:t>택배박스안에 물병을 넣어 무게를 적당하게 조절한 다음. 1N, 2N 등의 무게를 감각만으로 맞춰 보기, 중력과 무게에 대한 관심을 끌어 낼 수 있다.</a:t>
            </a: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  <a:p>
            <a:pPr marL="0" indent="0" algn="just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1" lang="ko-KR" altLang="en-US" sz="2800" b="1" i="0" u="none" strike="noStrike" kern="1200" cap="none" spc="0" normalizeH="0" baseline="0" mc:Ignorable="hp" hp:hslEmbossed="0">
              <a:solidFill>
                <a:srgbClr val="000000"/>
              </a:solidFill>
              <a:latin typeface="굴림"/>
              <a:ea typeface="굴림"/>
              <a:cs typeface="굴림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1"/>
          <p:cNvSpPr txBox="1">
            <a:spLocks noChangeArrowheads="1"/>
          </p:cNvSpPr>
          <p:nvPr/>
        </p:nvSpPr>
        <p:spPr>
          <a:xfrm>
            <a:off x="836351" y="4077072"/>
            <a:ext cx="7243142" cy="17312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/>
                <a:ea typeface="굴림"/>
              </a:defRPr>
            </a:lvl1pPr>
            <a:lvl2pPr>
              <a:defRPr kumimoji="1" sz="2800">
                <a:solidFill>
                  <a:schemeClr val="tx1"/>
                </a:solidFill>
                <a:latin typeface="Arial"/>
                <a:ea typeface="굴림"/>
              </a:defRPr>
            </a:lvl2pPr>
            <a:lvl3pPr>
              <a:defRPr kumimoji="1" sz="2400">
                <a:solidFill>
                  <a:schemeClr val="tx1"/>
                </a:solidFill>
                <a:latin typeface="Arial"/>
                <a:ea typeface="굴림"/>
              </a:defRPr>
            </a:lvl3pPr>
            <a:lvl4pPr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4pPr>
            <a:lvl5pPr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/>
                <a:ea typeface="굴림"/>
              </a:defRPr>
            </a:lvl9pPr>
          </a:lstStyle>
          <a:p>
            <a:pPr algn="ctr">
              <a:defRPr/>
            </a:pPr>
            <a:r>
              <a:rPr lang="en-US" altLang="ko-KR" sz="3600">
                <a:latin typeface="Tahoma"/>
                <a:ea typeface="안상수2006굵은"/>
                <a:cs typeface="Tahoma"/>
              </a:rPr>
              <a:t>For more information,</a:t>
            </a:r>
            <a:endParaRPr lang="en-US" altLang="ko-KR" sz="3600">
              <a:latin typeface="Tahoma"/>
              <a:ea typeface="안상수2006굵은"/>
              <a:cs typeface="Tahoma"/>
            </a:endParaRPr>
          </a:p>
          <a:p>
            <a:pPr algn="ctr">
              <a:defRPr/>
            </a:pPr>
            <a:r>
              <a:rPr lang="en-US" altLang="ko-KR" sz="3600">
                <a:latin typeface="Tahoma"/>
                <a:ea typeface="안상수2006굵은"/>
                <a:cs typeface="Tahoma"/>
              </a:rPr>
              <a:t>E-mail: sciencej@hanmail.net</a:t>
            </a:r>
            <a:endParaRPr lang="en-US" altLang="ko-KR" sz="3600">
              <a:latin typeface="Tahoma"/>
              <a:ea typeface="안상수2006굵은"/>
              <a:cs typeface="Tahoma"/>
            </a:endParaRPr>
          </a:p>
          <a:p>
            <a:pPr algn="ctr">
              <a:defRPr/>
            </a:pPr>
            <a:r>
              <a:rPr lang="en-US" altLang="ko-KR" sz="3600">
                <a:latin typeface="Tahoma"/>
                <a:ea typeface="안상수2006굵은"/>
                <a:cs typeface="Tahoma"/>
              </a:rPr>
              <a:t>http://sciencelove.com</a:t>
            </a:r>
            <a:endParaRPr lang="en-US" altLang="ko-KR" sz="3600">
              <a:latin typeface="Tahoma"/>
              <a:ea typeface="안상수2006굵은"/>
              <a:cs typeface="Tahom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4363" y="1772816"/>
            <a:ext cx="7027118" cy="11780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ko-KR" altLang="en-US" sz="72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감사합니다</a:t>
            </a:r>
            <a:r>
              <a:rPr lang="en-US" altLang="ko-KR" sz="72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en-US" altLang="ko-KR" sz="72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 scaled="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4.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관찰구멍에 분광필름 붙이기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5065943"/>
            <a:ext cx="8769852" cy="17901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분광필름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(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회절필름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)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은 방향성이 있다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  <a:cs typeface="굴림"/>
              </a:rPr>
              <a:t>붙이기 전에 슬릿구멍 위아래 방향으로 무지개 생기는지 확인이 필요하다</a:t>
            </a:r>
            <a:r>
              <a:rPr lang="en-US" altLang="ko-KR" sz="2800">
                <a:solidFill>
                  <a:srgbClr val="000000"/>
                </a:solidFill>
                <a:effectLst/>
                <a:cs typeface="굴림"/>
              </a:rPr>
              <a:t>.</a:t>
            </a:r>
            <a:endParaRPr lang="en-US" altLang="ko-KR" sz="2800">
              <a:solidFill>
                <a:srgbClr val="000000"/>
              </a:solidFill>
              <a:effectLst/>
              <a:cs typeface="굴림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확인 후 이상이 없으면 테이프로 양 옆을 붙인다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37" name="그림 36"/>
          <p:cNvPicPr/>
          <p:nvPr/>
        </p:nvPicPr>
        <p:blipFill rotWithShape="1">
          <a:blip r:embed="rId2"/>
          <a:srcRect l="52370"/>
          <a:stretch>
            <a:fillRect/>
          </a:stretch>
        </p:blipFill>
        <p:spPr>
          <a:xfrm>
            <a:off x="1584176" y="1440160"/>
            <a:ext cx="5292080" cy="35730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8" name="그림 37"/>
          <p:cNvPicPr/>
          <p:nvPr/>
        </p:nvPicPr>
        <p:blipFill rotWithShape="1">
          <a:blip r:embed="rId3"/>
          <a:srcRect t="18330"/>
          <a:stretch>
            <a:fillRect/>
          </a:stretch>
        </p:blipFill>
        <p:spPr>
          <a:xfrm>
            <a:off x="6732240" y="2364330"/>
            <a:ext cx="1764196" cy="2129339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45092662"/>
      </p:ext>
    </p:extLst>
  </p:cSld>
  <p:clrMapOvr>
    <a:masterClrMapping/>
  </p:clrMapOvr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5.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분광기 완성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5065943"/>
            <a:ext cx="8769852" cy="1361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완성되면 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H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자 모양으로 만들어 관찰구멍을 통해 관찰</a:t>
            </a: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  <a:cs typeface="굴림"/>
              </a:rPr>
              <a:t>전등을 보았을 때 무지개가 생기면 성공</a:t>
            </a:r>
            <a:endParaRPr lang="ko-KR" altLang="en-US" sz="2800">
              <a:solidFill>
                <a:srgbClr val="000000"/>
              </a:solidFill>
              <a:effectLst/>
              <a:cs typeface="굴림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필요시 고무줄을 이용하여 택배박스 고정시키고 관찰</a:t>
            </a:r>
            <a:endParaRPr lang="ko-KR" altLang="en-US"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39" name="그림 38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007604" y="1683577"/>
            <a:ext cx="5436604" cy="30415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2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704781" y="2068437"/>
            <a:ext cx="1971675" cy="215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6.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택배박스 분광기의 장단점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5239249"/>
            <a:ext cx="8769852" cy="13691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휴대성 편리 실험이 끝나면 접어서 보관할 수 있다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 </a:t>
            </a: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슬릿구멍이 커서 빛이 많이 들어와 잘 보인다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분광능력이 전문적인 분광기보다 떨어 진다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만들기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4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23528" y="1681732"/>
            <a:ext cx="4479366" cy="2791383"/>
          </a:xfrm>
          <a:prstGeom prst="rect">
            <a:avLst/>
          </a:prstGeom>
        </p:spPr>
      </p:pic>
      <p:pic>
        <p:nvPicPr>
          <p:cNvPr id="42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635896" y="2132856"/>
            <a:ext cx="4860404" cy="2902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1.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과학적 원리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8" y="5239249"/>
            <a:ext cx="8769852" cy="17901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분광필름은 프리즘이라고 생각해도 된다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분광필름은 빛을 색깔별로 나눠주는 필름이다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분광기와 같은 통이 없어도 빛을 분광할 수 있다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관찰하기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  <p:pic>
        <p:nvPicPr>
          <p:cNvPr id="41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919471" y="1556792"/>
            <a:ext cx="6460841" cy="3492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>
          <a:xfrm>
            <a:off x="518671" y="944724"/>
            <a:ext cx="8106656" cy="5161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altLang="ko-KR" sz="2800">
                <a:solidFill>
                  <a:schemeClr val="tx1"/>
                </a:solidFill>
                <a:effectLst/>
              </a:rPr>
              <a:t>2.</a:t>
            </a:r>
            <a:r>
              <a:rPr lang="ko-KR" altLang="en-US" sz="2800">
                <a:solidFill>
                  <a:schemeClr val="tx1"/>
                </a:solidFill>
                <a:effectLst/>
              </a:rPr>
              <a:t> 과학적 원리</a:t>
            </a:r>
            <a:endParaRPr lang="ko-KR" altLang="en-US" sz="2800">
              <a:solidFill>
                <a:schemeClr val="tx1"/>
              </a:solidFill>
              <a:effectLst/>
            </a:endParaRP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>
          <a:xfrm>
            <a:off x="374147" y="1628800"/>
            <a:ext cx="8769853" cy="5208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>
            <a:spAutoFit/>
          </a:bodyPr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분광기 감싸는 틀이 필요한 이유</a:t>
            </a: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분광필름만 들고 관찰하면 주변 필요없는 빛도 들어옴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원하는 빛만 관찰하기 위해 주변 빛 막아야 함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택배박스를 이용하여 주변 빛 차단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원하는 빛을 받아들이기 위해 슬릿구멍 만들어 줌</a:t>
            </a: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슬릿구멍은 얇을수록 좋은가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?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이론적으로 슬릿구멍이 얇을 수록 원하는 빛만 분광할 수 있기 때문에 좋음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>
                <a:solidFill>
                  <a:srgbClr val="000000"/>
                </a:solidFill>
                <a:effectLst/>
              </a:rPr>
              <a:t>슬릿구멍이 넣으면 분광능력은 떨어지지만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,</a:t>
            </a:r>
            <a:r>
              <a:rPr lang="ko-KR" altLang="en-US" sz="2800">
                <a:solidFill>
                  <a:srgbClr val="000000"/>
                </a:solidFill>
                <a:effectLst/>
              </a:rPr>
              <a:t> 빛이 많이 들어와서 잘 보임</a:t>
            </a:r>
            <a:r>
              <a:rPr lang="en-US" altLang="ko-KR" sz="2800">
                <a:solidFill>
                  <a:srgbClr val="000000"/>
                </a:solidFill>
                <a:effectLst/>
              </a:rPr>
              <a:t>.</a:t>
            </a:r>
            <a:endParaRPr lang="en-US" altLang="ko-KR" sz="2800">
              <a:solidFill>
                <a:srgbClr val="000000"/>
              </a:solidFill>
              <a:effectLst/>
            </a:endParaRPr>
          </a:p>
        </p:txBody>
      </p:sp>
      <p:sp>
        <p:nvSpPr>
          <p:cNvPr id="30" name="가로 글상자 29"/>
          <p:cNvSpPr txBox="1"/>
          <p:nvPr/>
        </p:nvSpPr>
        <p:spPr>
          <a:xfrm>
            <a:off x="323528" y="145129"/>
            <a:ext cx="5832648" cy="54829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lvl="0">
              <a:defRPr/>
            </a:pPr>
            <a:r>
              <a:rPr lang="ko-KR" altLang="en-US" sz="3000">
                <a:solidFill>
                  <a:schemeClr val="accent6"/>
                </a:solidFill>
              </a:rPr>
              <a:t>택배박스로 분광기 관찰하기</a:t>
            </a:r>
            <a:endParaRPr lang="ko-KR" altLang="en-US" sz="300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파스텔톤">
  <a:themeElements>
    <a:clrScheme name="파스텔톤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클래식 2">
      <a:majorFont>
        <a:latin typeface="Arial"/>
        <a:ea typeface=""/>
        <a:cs typeface=""/>
        <a:font script="Jpan" typeface="MS PGothic"/>
        <a:font script="Hang" typeface="굴림"/>
        <a:font script="Hans" typeface="SimHei"/>
        <a:font script="Hant" typeface="Microsoft JhengHei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MS PGothic"/>
        <a:font script="Hang" typeface="굴림"/>
        <a:font script="Hans" typeface="SimHei"/>
        <a:font script="Hant" typeface="Microsoft JhengHei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 cap="flat" cmpd="sng" algn="ctr">
          <a:noFill/>
          <a:prstDash val="solid"/>
          <a:rou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kumimoji="1" lang="ko-KR" altLang="en-US" sz="1400" b="1" i="0" u="none" strike="noStrike" cap="none" normalizeH="0" baseline="0" smtClean="0">
            <a:solidFill>
              <a:schemeClr val="tx1"/>
            </a:solidFill>
            <a:effectLst/>
            <a:latin typeface="굴림"/>
            <a:ea typeface="굴림"/>
          </a:defRPr>
        </a:defPPr>
      </a:lstStyle>
    </a:spDef>
    <a:lnDef>
      <a:spPr>
        <a:noFill/>
        <a:ln w="9525" cap="flat" cmpd="sng" algn="ctr">
          <a:noFill/>
          <a:prstDash val="solid"/>
          <a:rou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kumimoji="1" lang="ko-KR" altLang="en-US" sz="1400" b="1" i="0" u="none" strike="noStrike" cap="none" normalizeH="0" baseline="0" smtClean="0">
            <a:solidFill>
              <a:schemeClr val="tx1"/>
            </a:solidFill>
            <a:effectLst/>
            <a:latin typeface="굴림"/>
            <a:ea typeface="굴림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000" dirty="0" smtClean="0"/>
        </a:defPPr>
      </a:lstStyle>
    </a:txDef>
  </a:objectDefaul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PMingLiU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PMingLiU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PMingLiU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1342</ep:Words>
  <ep:PresentationFormat>화면 슬라이드 쇼(4:3)</ep:PresentationFormat>
  <ep:Paragraphs>250</ep:Paragraphs>
  <ep:Slides>48</ep:Slides>
  <ep:Notes>2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ep:HeadingPairs>
  <ep:TitlesOfParts>
    <vt:vector size="49" baseType="lpstr">
      <vt:lpstr>파스텔톤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2007-07-31T07:49:37.000</dcterms:created>
  <dc:creator>백국현</dc:creator>
  <cp:lastModifiedBy>scien</cp:lastModifiedBy>
  <dcterms:modified xsi:type="dcterms:W3CDTF">2025-04-17T12:23:15.880</dcterms:modified>
  <cp:revision>633</cp:revision>
  <dc:title>슬라이드 1</dc:title>
  <cp:version>0906.0100.01</cp:version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